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5"/>
  </p:notesMasterIdLst>
  <p:sldIdLst>
    <p:sldId id="257" r:id="rId2"/>
    <p:sldId id="259" r:id="rId3"/>
    <p:sldId id="320" r:id="rId4"/>
    <p:sldId id="266" r:id="rId5"/>
    <p:sldId id="261" r:id="rId6"/>
    <p:sldId id="263" r:id="rId7"/>
    <p:sldId id="264" r:id="rId8"/>
    <p:sldId id="265" r:id="rId9"/>
    <p:sldId id="267" r:id="rId10"/>
    <p:sldId id="268" r:id="rId11"/>
    <p:sldId id="322" r:id="rId12"/>
    <p:sldId id="321" r:id="rId13"/>
    <p:sldId id="269" r:id="rId14"/>
    <p:sldId id="270" r:id="rId15"/>
    <p:sldId id="271" r:id="rId16"/>
    <p:sldId id="272" r:id="rId17"/>
    <p:sldId id="273" r:id="rId18"/>
    <p:sldId id="274" r:id="rId19"/>
    <p:sldId id="277" r:id="rId20"/>
    <p:sldId id="323" r:id="rId21"/>
    <p:sldId id="275" r:id="rId22"/>
    <p:sldId id="276" r:id="rId23"/>
    <p:sldId id="279" r:id="rId24"/>
    <p:sldId id="282" r:id="rId25"/>
    <p:sldId id="287" r:id="rId26"/>
    <p:sldId id="283" r:id="rId27"/>
    <p:sldId id="288" r:id="rId28"/>
    <p:sldId id="284" r:id="rId29"/>
    <p:sldId id="290" r:id="rId30"/>
    <p:sldId id="285" r:id="rId31"/>
    <p:sldId id="289" r:id="rId32"/>
    <p:sldId id="286" r:id="rId33"/>
    <p:sldId id="280" r:id="rId34"/>
    <p:sldId id="291" r:id="rId35"/>
    <p:sldId id="304" r:id="rId36"/>
    <p:sldId id="306" r:id="rId37"/>
    <p:sldId id="294" r:id="rId38"/>
    <p:sldId id="296" r:id="rId39"/>
    <p:sldId id="297" r:id="rId40"/>
    <p:sldId id="299" r:id="rId41"/>
    <p:sldId id="295" r:id="rId42"/>
    <p:sldId id="309" r:id="rId43"/>
    <p:sldId id="292" r:id="rId44"/>
    <p:sldId id="310" r:id="rId45"/>
    <p:sldId id="311" r:id="rId46"/>
    <p:sldId id="293" r:id="rId47"/>
    <p:sldId id="298" r:id="rId48"/>
    <p:sldId id="324" r:id="rId49"/>
    <p:sldId id="303" r:id="rId50"/>
    <p:sldId id="305" r:id="rId51"/>
    <p:sldId id="312" r:id="rId52"/>
    <p:sldId id="300" r:id="rId53"/>
    <p:sldId id="301" r:id="rId54"/>
    <p:sldId id="302" r:id="rId55"/>
    <p:sldId id="317" r:id="rId56"/>
    <p:sldId id="308" r:id="rId57"/>
    <p:sldId id="313" r:id="rId58"/>
    <p:sldId id="314" r:id="rId59"/>
    <p:sldId id="315" r:id="rId60"/>
    <p:sldId id="318" r:id="rId61"/>
    <p:sldId id="316" r:id="rId62"/>
    <p:sldId id="319" r:id="rId63"/>
    <p:sldId id="278" r:id="rId6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1Jbvrq/PhpuknJ50t+I2Hw==" hashData="PIQn8hDK8IPY+Y7MWL2XQ7Uyx4kX5aJu/ugESKn1YFstYrQSiRiSl3XgQufU72NIwzzQMzZ6m1VY21+i6jjkK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FF9933"/>
    <a:srgbClr val="CC99FF"/>
    <a:srgbClr val="FF9999"/>
    <a:srgbClr val="FFCCFF"/>
    <a:srgbClr val="CCCCFF"/>
    <a:srgbClr val="00CC66"/>
    <a:srgbClr val="F78D19"/>
    <a:srgbClr val="001746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3" autoAdjust="0"/>
    <p:restoredTop sz="84075" autoAdjust="0"/>
  </p:normalViewPr>
  <p:slideViewPr>
    <p:cSldViewPr snapToGrid="0">
      <p:cViewPr varScale="1">
        <p:scale>
          <a:sx n="96" d="100"/>
          <a:sy n="96" d="100"/>
        </p:scale>
        <p:origin x="9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4BD-49C6-813A-86866631D88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4BD-49C6-813A-86866631D88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4BD-49C6-813A-86866631D8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D6E-48A2-938A-36D45E7AD281}"/>
              </c:ext>
            </c:extLst>
          </c:dPt>
          <c:dLbls>
            <c:dLbl>
              <c:idx val="0"/>
              <c:layout>
                <c:manualLayout>
                  <c:x val="1.2166897832321963E-2"/>
                  <c:y val="1.711307275134898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16DFE97-4606-4871-BAE9-C72D870D1D3B}" type="CATEGORYNAME">
                      <a:rPr lang="en-US" sz="1800" smtClean="0">
                        <a:solidFill>
                          <a:schemeClr val="bg1"/>
                        </a:solidFill>
                        <a:latin typeface="Gill Sans MT" panose="020B0502020104020203" pitchFamily="34" charset="0"/>
                      </a:rPr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sz="1800" baseline="0" dirty="0">
                        <a:solidFill>
                          <a:schemeClr val="bg1"/>
                        </a:solidFill>
                        <a:latin typeface="Gill Sans MT" panose="020B0502020104020203" pitchFamily="34" charset="0"/>
                      </a:rPr>
                      <a:t> </a:t>
                    </a:r>
                  </a:p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fld id="{AAA9FD00-3831-470D-BC1E-58AD451A765D}" type="PERCENTAGE">
                      <a:rPr lang="en-US" sz="1800" baseline="0" smtClean="0">
                        <a:solidFill>
                          <a:schemeClr val="bg1"/>
                        </a:solidFill>
                        <a:latin typeface="Gill Sans MT" panose="020B0502020104020203" pitchFamily="34" charset="0"/>
                      </a:rPr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[PERCENTAGE]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0641626681597484"/>
                      <c:h val="0.1131074009900942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4BD-49C6-813A-86866631D885}"/>
                </c:ext>
              </c:extLst>
            </c:dLbl>
            <c:dLbl>
              <c:idx val="1"/>
              <c:layout>
                <c:manualLayout>
                  <c:x val="3.232431750347048E-3"/>
                  <c:y val="0.1301933315225686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bg1"/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defRPr>
                    </a:pPr>
                    <a:fld id="{0158CA9D-81BC-45BA-B360-6E251F67FA49}" type="CATEGORYNAME">
                      <a:rPr lang="en-US" sz="1800" b="1" smtClean="0">
                        <a:solidFill>
                          <a:srgbClr val="00CC66"/>
                        </a:solidFill>
                        <a:latin typeface="Gill Sans MT" panose="020B0502020104020203" pitchFamily="34" charset="0"/>
                      </a:rPr>
                      <a:pPr>
                        <a:defRPr sz="1800">
                          <a:solidFill>
                            <a:schemeClr val="bg1"/>
                          </a:solidFill>
                          <a:latin typeface="Gill Sans MT" panose="020B0502020104020203" pitchFamily="34" charset="0"/>
                        </a:defRPr>
                      </a:pPr>
                      <a:t>[CATEGORY NAME]</a:t>
                    </a:fld>
                    <a:r>
                      <a:rPr lang="en-US" sz="1800" b="1" baseline="0" dirty="0">
                        <a:solidFill>
                          <a:srgbClr val="00CC66"/>
                        </a:solidFill>
                        <a:latin typeface="Gill Sans MT" panose="020B0502020104020203" pitchFamily="34" charset="0"/>
                      </a:rPr>
                      <a:t> </a:t>
                    </a:r>
                  </a:p>
                  <a:p>
                    <a:pPr>
                      <a:defRPr sz="1800">
                        <a:solidFill>
                          <a:schemeClr val="bg1"/>
                        </a:solidFill>
                        <a:latin typeface="Gill Sans MT" panose="020B0502020104020203" pitchFamily="34" charset="0"/>
                      </a:defRPr>
                    </a:pPr>
                    <a:fld id="{2EC1ABDC-0189-4BB9-91A2-CB4B315962C1}" type="PERCENTAGE">
                      <a:rPr lang="en-US" sz="1800" b="1" baseline="0" smtClean="0">
                        <a:solidFill>
                          <a:srgbClr val="FFC000"/>
                        </a:solidFill>
                        <a:latin typeface="Gill Sans MT" panose="020B0502020104020203" pitchFamily="34" charset="0"/>
                      </a:rPr>
                      <a:pPr>
                        <a:defRPr sz="1800">
                          <a:solidFill>
                            <a:schemeClr val="bg1"/>
                          </a:solidFill>
                          <a:latin typeface="Gill Sans MT" panose="020B0502020104020203" pitchFamily="34" charset="0"/>
                        </a:defRPr>
                      </a:pPr>
                      <a:t>[PERCENTAGE]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Gill Sans MT" panose="020B05020201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050994564331946"/>
                      <c:h val="0.2077299884366447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4BD-49C6-813A-86866631D885}"/>
                </c:ext>
              </c:extLst>
            </c:dLbl>
            <c:dLbl>
              <c:idx val="2"/>
              <c:layout>
                <c:manualLayout>
                  <c:x val="-2.6882934936538001E-2"/>
                  <c:y val="-1.947694826750836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bg1"/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defRPr>
                    </a:pPr>
                    <a:fld id="{BBA97F03-6908-48AB-8540-53B308F5B6FA}" type="CATEGORYNAME">
                      <a:rPr lang="en-US" sz="1800" smtClean="0">
                        <a:solidFill>
                          <a:schemeClr val="bg1"/>
                        </a:solidFill>
                        <a:latin typeface="Gill Sans MT" panose="020B0502020104020203" pitchFamily="34" charset="0"/>
                      </a:rPr>
                      <a:pPr>
                        <a:defRPr sz="1800">
                          <a:solidFill>
                            <a:schemeClr val="bg1"/>
                          </a:solidFill>
                          <a:latin typeface="Gill Sans MT" panose="020B0502020104020203" pitchFamily="34" charset="0"/>
                        </a:defRPr>
                      </a:pPr>
                      <a:t>[CATEGORY NAME]</a:t>
                    </a:fld>
                    <a:endParaRPr lang="en-US" sz="1800" baseline="0" dirty="0">
                      <a:solidFill>
                        <a:schemeClr val="bg1"/>
                      </a:solidFill>
                      <a:latin typeface="Gill Sans MT" panose="020B0502020104020203" pitchFamily="34" charset="0"/>
                    </a:endParaRPr>
                  </a:p>
                  <a:p>
                    <a:pPr>
                      <a:defRPr sz="1800">
                        <a:solidFill>
                          <a:schemeClr val="bg1"/>
                        </a:solidFill>
                        <a:latin typeface="Gill Sans MT" panose="020B0502020104020203" pitchFamily="34" charset="0"/>
                      </a:defRPr>
                    </a:pPr>
                    <a:fld id="{FF7CB37C-AB6C-4CE2-ADCC-8B92D294A460}" type="PERCENTAGE">
                      <a:rPr lang="en-US" sz="1800" baseline="0" smtClean="0">
                        <a:solidFill>
                          <a:schemeClr val="bg1"/>
                        </a:solidFill>
                        <a:latin typeface="Gill Sans MT" panose="020B0502020104020203" pitchFamily="34" charset="0"/>
                      </a:rPr>
                      <a:pPr>
                        <a:defRPr sz="1800">
                          <a:solidFill>
                            <a:schemeClr val="bg1"/>
                          </a:solidFill>
                          <a:latin typeface="Gill Sans MT" panose="020B0502020104020203" pitchFamily="34" charset="0"/>
                        </a:defRPr>
                      </a:pPr>
                      <a:t>[PERCENTAGE]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Gill Sans MT" panose="020B05020201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4BD-49C6-813A-86866631D885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Sheet1!$A$2:$A$5</c:f>
              <c:strCache>
                <c:ptCount val="3"/>
                <c:pt idx="0">
                  <c:v>Life circumstances</c:v>
                </c:pt>
                <c:pt idx="1">
                  <c:v>Your thoughts 
&amp; actions</c:v>
                </c:pt>
                <c:pt idx="2">
                  <c:v>Predetermined, like genetics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40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BD-49C6-813A-86866631D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50C9C-FB32-4AC8-BE22-1B3EE4C6E4BE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2D947B-F866-4B7F-859E-3DEEDAE51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37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765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876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325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0259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538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194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9392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520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6166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150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8560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7290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1165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3911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9704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7510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6794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1688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2378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5912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6738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0346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10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0292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9373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1402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0795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268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4708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0898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5393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2802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37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2087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0705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0170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9978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63657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4284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30112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2118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2936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0099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56937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87565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4888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69569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89448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78181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35689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49526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80535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96530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20823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3878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D947B-F866-4B7F-859E-3DEEDAE51A6A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887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DD313-9B3F-4496-B243-1F85D2B55018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5C2-D679-4160-9DB1-6A4642E97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016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189" y="365128"/>
            <a:ext cx="8358996" cy="946088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3300"/>
                </a:solidFill>
                <a:latin typeface="Matura MT Script Capitals" panose="03020802060602070202" pitchFamily="66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190" y="1621766"/>
            <a:ext cx="8358996" cy="4856672"/>
          </a:xfrm>
        </p:spPr>
        <p:txBody>
          <a:bodyPr/>
          <a:lstStyle>
            <a:lvl1pPr>
              <a:defRPr>
                <a:latin typeface="Rockwell" panose="02060603020205020403" pitchFamily="18" charset="0"/>
              </a:defRPr>
            </a:lvl1pPr>
            <a:lvl2pPr>
              <a:defRPr>
                <a:latin typeface="Rockwell" panose="02060603020205020403" pitchFamily="18" charset="0"/>
              </a:defRPr>
            </a:lvl2pPr>
            <a:lvl3pPr>
              <a:defRPr>
                <a:latin typeface="Rockwell" panose="02060603020205020403" pitchFamily="18" charset="0"/>
              </a:defRPr>
            </a:lvl3pPr>
            <a:lvl4pPr>
              <a:defRPr>
                <a:latin typeface="Rockwell" panose="02060603020205020403" pitchFamily="18" charset="0"/>
              </a:defRPr>
            </a:lvl4pPr>
            <a:lvl5pPr>
              <a:defRPr>
                <a:latin typeface="Rockwell" panose="02060603020205020403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4360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DD313-9B3F-4496-B243-1F85D2B55018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5C2-D679-4160-9DB1-6A4642E97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462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DD313-9B3F-4496-B243-1F85D2B55018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5C2-D679-4160-9DB1-6A4642E97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42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DD313-9B3F-4496-B243-1F85D2B55018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5C2-D679-4160-9DB1-6A4642E97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354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DD313-9B3F-4496-B243-1F85D2B55018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5C2-D679-4160-9DB1-6A4642E97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779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DD313-9B3F-4496-B243-1F85D2B55018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5C2-D679-4160-9DB1-6A4642E97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89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DD313-9B3F-4496-B243-1F85D2B55018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5C2-D679-4160-9DB1-6A4642E97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497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DD313-9B3F-4496-B243-1F85D2B55018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5C2-D679-4160-9DB1-6A4642E97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846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DD313-9B3F-4496-B243-1F85D2B55018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5C2-D679-4160-9DB1-6A4642E97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857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DD313-9B3F-4496-B243-1F85D2B55018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85C2-D679-4160-9DB1-6A4642E97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52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DD313-9B3F-4496-B243-1F85D2B55018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985C2-D679-4160-9DB1-6A4642E97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830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13" Type="http://schemas.openxmlformats.org/officeDocument/2006/relationships/slide" Target="slide54.xml"/><Relationship Id="rId3" Type="http://schemas.openxmlformats.org/officeDocument/2006/relationships/slide" Target="slide13.xml"/><Relationship Id="rId7" Type="http://schemas.openxmlformats.org/officeDocument/2006/relationships/slide" Target="slide28.xml"/><Relationship Id="rId12" Type="http://schemas.openxmlformats.org/officeDocument/2006/relationships/slide" Target="slide49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4.xml"/><Relationship Id="rId11" Type="http://schemas.openxmlformats.org/officeDocument/2006/relationships/slide" Target="slide41.xml"/><Relationship Id="rId5" Type="http://schemas.openxmlformats.org/officeDocument/2006/relationships/slide" Target="slide18.xml"/><Relationship Id="rId10" Type="http://schemas.openxmlformats.org/officeDocument/2006/relationships/slide" Target="slide38.xml"/><Relationship Id="rId4" Type="http://schemas.openxmlformats.org/officeDocument/2006/relationships/slide" Target="slide14.xml"/><Relationship Id="rId9" Type="http://schemas.openxmlformats.org/officeDocument/2006/relationships/slide" Target="slide35.xml"/><Relationship Id="rId14" Type="http://schemas.openxmlformats.org/officeDocument/2006/relationships/slide" Target="slide5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6.xml"/><Relationship Id="rId3" Type="http://schemas.openxmlformats.org/officeDocument/2006/relationships/slide" Target="slide3.xml"/><Relationship Id="rId7" Type="http://schemas.openxmlformats.org/officeDocument/2006/relationships/slide" Target="slide3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5" Type="http://schemas.openxmlformats.org/officeDocument/2006/relationships/slide" Target="slide18.xml"/><Relationship Id="rId4" Type="http://schemas.openxmlformats.org/officeDocument/2006/relationships/slide" Target="slide13.xml"/><Relationship Id="rId9" Type="http://schemas.openxmlformats.org/officeDocument/2006/relationships/slide" Target="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dx.org/course/science-happiness-uc-berkeleyx-gg101x-6" TargetMode="External"/><Relationship Id="rId5" Type="http://schemas.openxmlformats.org/officeDocument/2006/relationships/hyperlink" Target="https://youtu.be/tarn7tJk5NE" TargetMode="External"/><Relationship Id="rId4" Type="http://schemas.openxmlformats.org/officeDocument/2006/relationships/hyperlink" Target="https://www.coursera.org/learn/the-science-of-well-bein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ppc.sas.upenn.edu/" TargetMode="External"/><Relationship Id="rId3" Type="http://schemas.openxmlformats.org/officeDocument/2006/relationships/slide" Target="slide2.xml"/><Relationship Id="rId7" Type="http://schemas.openxmlformats.org/officeDocument/2006/relationships/hyperlink" Target="https://www.psychologytoday.com/ca/blog/the-good-life/200805/what-is-positive-psychology-and-what-is-it-no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ositivepsychologyprogram.com/founding-fathers/" TargetMode="External"/><Relationship Id="rId5" Type="http://schemas.openxmlformats.org/officeDocument/2006/relationships/hyperlink" Target="https://en.wikipedia.org/wiki/Positive_psychology#cite_note-foundingfathers-6" TargetMode="External"/><Relationship Id="rId4" Type="http://schemas.openxmlformats.org/officeDocument/2006/relationships/hyperlink" Target="https://youtu.be/9FBxfd7DL3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_URP3-V1sY4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hyperlink" Target="https://www.amazon.ca/How-Happiness-Approach-Getting-Life/dp/0143114956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uthentichappiness.sas.upenn.edu/user/login?destination=node/423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uthentichappiness.sas.upenn.edu/user/login?destination=node/628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reatergood.berkeley.edu/article/item/can_an_online_course_boost_happiness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greatergood.berkeley.edu/article/item/happiness_the_hard_way" TargetMode="External"/><Relationship Id="rId4" Type="http://schemas.openxmlformats.org/officeDocument/2006/relationships/hyperlink" Target="https://youtu.be/aQJJS7840XY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nytimes.com/2011/11/27/books/review/thinking-fast-and-slow-by-daniel-kahneman-book-review.html" TargetMode="External"/><Relationship Id="rId4" Type="http://schemas.openxmlformats.org/officeDocument/2006/relationships/hyperlink" Target="https://www.amazon.ca/dp/B004R1Q2EG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rofron.net/happiness/files/readings/Kahneman_ObjectiveHappiness.pdf" TargetMode="External"/><Relationship Id="rId5" Type="http://schemas.openxmlformats.org/officeDocument/2006/relationships/hyperlink" Target="https://youtu.be/1axS_o4TBv0" TargetMode="External"/><Relationship Id="rId4" Type="http://schemas.openxmlformats.org/officeDocument/2006/relationships/hyperlink" Target="https://youtu.be/xKf-jq5zcdM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sO9xwAyeWX0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dge.org/response-detail/25436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d1c25a6gwz7q5e.cloudfront.net/papers/download/011911_Mogilner2010TimeMoneyandSocialConnection.pdf" TargetMode="External"/><Relationship Id="rId3" Type="http://schemas.openxmlformats.org/officeDocument/2006/relationships/hyperlink" Target="http://citeseerx.ist.psu.edu/viewdoc/download?doi=10.1.1.208.4409&amp;rep=rep1&amp;type=pdf" TargetMode="External"/><Relationship Id="rId7" Type="http://schemas.openxmlformats.org/officeDocument/2006/relationships/hyperlink" Target="http://ubc-emotionlab.ca/wp-content/uploads/2011/12/Whillans-Weidman-Dunn-2016-Valuing-Time-Over-Money-Increases-Happiness.pd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journals.sagepub.com/doi/pdf/10.1177/1948550616649239" TargetMode="External"/><Relationship Id="rId5" Type="http://schemas.openxmlformats.org/officeDocument/2006/relationships/hyperlink" Target="http://www.pnas.org/content/pnas/107/38/16489.full.pdf" TargetMode="External"/><Relationship Id="rId4" Type="http://schemas.openxmlformats.org/officeDocument/2006/relationships/hyperlink" Target="http://www.psicosocial.net/grupo-accion-comunitaria/centro-de-documentacion-gac/fundamentos-y-teoria-de-una-psicologia-liberadora/psicologia-positiva/854-if-we-are-so-rich-why-arent-we-happy/file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hyperlink" Target="https://static1.squarespace.com/static/54694fa6e4b0eaec4530f99d/t/54c7048ee4b0da34c29ca646/1422328974467/Reactions+to+change+in+marital+status+2002.pdf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eb.mit.edu/curhan/www/docs/Articles/biases/75_J_Personality_Social_Psychology_617_(Gilbert).pdf" TargetMode="External"/><Relationship Id="rId3" Type="http://schemas.openxmlformats.org/officeDocument/2006/relationships/slide" Target="slide2.xml"/><Relationship Id="rId7" Type="http://schemas.openxmlformats.org/officeDocument/2006/relationships/hyperlink" Target="https://www.ncbi.nlm.nih.gov/pubmed/21781375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journals.plos.org/plosone/article/file?id=10.1371/journal.pone.0104552&amp;type=printable" TargetMode="External"/><Relationship Id="rId5" Type="http://schemas.openxmlformats.org/officeDocument/2006/relationships/hyperlink" Target="http://journals.sagepub.com/doi/pdf/10.1046/j.0956-7976.2003.psci_1461.x" TargetMode="External"/><Relationship Id="rId4" Type="http://schemas.openxmlformats.org/officeDocument/2006/relationships/hyperlink" Target="https://www.researchgate.net/profile/Heather_Lench/publication/230664655_Accuracy_and_Artifact_Reexamining_the_Intensity_Bias_in_Affective_Forecasting/links/00b4953023e3c5bc20000000.pd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journals.sagepub.com/doi/pdf/10.1046/j.0956-7976.2003.psci_1461.x" TargetMode="External"/><Relationship Id="rId4" Type="http://schemas.openxmlformats.org/officeDocument/2006/relationships/hyperlink" Target="http://www.viacharacter.org/www/Character-Strengths-Survey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journals.sagepub.com/doi/pdf/10.1046/j.0956-7976.2003.psci_1461.x" TargetMode="External"/><Relationship Id="rId4" Type="http://schemas.openxmlformats.org/officeDocument/2006/relationships/hyperlink" Target="https://youtu.be/BdQRECe37K0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journals.sagepub.com/doi/pdf/10.1046/j.0956-7976.2003.psci_1461.x" TargetMode="External"/><Relationship Id="rId5" Type="http://schemas.openxmlformats.org/officeDocument/2006/relationships/hyperlink" Target="https://youtu.be/Hzgzim5m7oU" TargetMode="External"/><Relationship Id="rId4" Type="http://schemas.openxmlformats.org/officeDocument/2006/relationships/hyperlink" Target="http://www.viacharacter.org/www/Character-Strengths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" Target="slide2.xml"/><Relationship Id="rId7" Type="http://schemas.openxmlformats.org/officeDocument/2006/relationships/slide" Target="slide6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journals.sagepub.com/doi/pdf/10.1046/j.0956-7976.2003.psci_1461.x" TargetMode="External"/><Relationship Id="rId5" Type="http://schemas.openxmlformats.org/officeDocument/2006/relationships/hyperlink" Target="http://journals.sagepub.com/doi/pdf/10.1177/0894845316634056" TargetMode="External"/><Relationship Id="rId4" Type="http://schemas.openxmlformats.org/officeDocument/2006/relationships/hyperlink" Target="https://pdfs.semanticscholar.org/0e67/d00cdad25c095d12b0d16a771802f47bf769.pdf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andfonline.com/doi/full/10.1080/17439760.2012.702784?scroll=top&amp;needAccess=true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reatergood.berkeley.edu/article/item/happy_life_different_from_meaningful_life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journals.sagepub.com/doi/pdf/10.1046/j.0956-7976.2003.psci_1461.x" TargetMode="External"/><Relationship Id="rId5" Type="http://schemas.openxmlformats.org/officeDocument/2006/relationships/hyperlink" Target="https://www.amazon.ca/Nudge-Improving-Decisions-Health-Happiness/dp/014311526X/" TargetMode="External"/><Relationship Id="rId4" Type="http://schemas.openxmlformats.org/officeDocument/2006/relationships/hyperlink" Target="https://www.amazon.ca/Stumbling-Happiness-Daniel-Gilbert/dp/0676978584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ash.harvard.edu/bitstream/handle/1/14549983/Miswanting.pdf?sequence=1" TargetMode="External"/><Relationship Id="rId4" Type="http://schemas.openxmlformats.org/officeDocument/2006/relationships/hyperlink" Target="https://www.tandfonline.com/doi/full/10.1080/13546780600872726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esearchgate.net/profile/Heather_Lench/publication/230664655_Accuracy_and_Artifact_Reexamining_the_Intensity_Bias_in_Affective_Forecasting/links/00b4953023e3c5bc20000000.pdf" TargetMode="External"/><Relationship Id="rId5" Type="http://schemas.openxmlformats.org/officeDocument/2006/relationships/hyperlink" Target="http://www.danielgilbert.com/Gilbert%20et%20al%20(IMMUNE%20NEGLECT).pdf" TargetMode="External"/><Relationship Id="rId4" Type="http://schemas.openxmlformats.org/officeDocument/2006/relationships/hyperlink" Target="http://web.mit.edu/curhan/www/docs/Articles/biases/75_J_Personality_Social_Psychology_617_(Gilbert).pdf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lbany.edu/~gs149266/Solnick%20&amp;%20Hemenway%20(1998)%20-%20Positional%20concerns.pdf" TargetMode="External"/><Relationship Id="rId3" Type="http://schemas.openxmlformats.org/officeDocument/2006/relationships/slide" Target="slide2.xml"/><Relationship Id="rId7" Type="http://schemas.openxmlformats.org/officeDocument/2006/relationships/hyperlink" Target="https://pure.uva.nl/ws/files/3148285/8399_The_measurement_of_welfare_and_well_being_The_Leyden_Approach_Praag_.pdf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journals.sagepub.com/doi/pdf/10.1046/j.0956-7976.2003.psci_1461.x" TargetMode="External"/><Relationship Id="rId5" Type="http://schemas.openxmlformats.org/officeDocument/2006/relationships/hyperlink" Target="https://www.sciencedirect.com/science/article/abs/pii/0047272795015647" TargetMode="External"/><Relationship Id="rId4" Type="http://schemas.openxmlformats.org/officeDocument/2006/relationships/hyperlink" Target="https://www.researchgate.net/publication/275507421_Social_comparison_social_media_and_self-esteem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journals.sagepub.com/doi/pdf/10.1046/j.0956-7976.2003.psci_1461.x" TargetMode="External"/><Relationship Id="rId4" Type="http://schemas.openxmlformats.org/officeDocument/2006/relationships/hyperlink" Target="http://www.people.hbs.edu/rditella/papers/JEBOHappinessAdaptation.pdf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4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journals.sagepub.com/doi/pdf/10.1046/j.0956-7976.2003.psci_1461.x" TargetMode="External"/><Relationship Id="rId4" Type="http://schemas.openxmlformats.org/officeDocument/2006/relationships/hyperlink" Target="http://web.mit.edu/curhan/www/docs/Articles/biases/75_J_Personality_Social_Psychology_617_(Gilbert).pdf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journals.sagepub.com/doi/pdf/10.1046/j.0956-7976.2003.psci_1461.x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walkerlab.berkeley.edu/reprints/Walker%20et%20al._Neuron_2002.pdf" TargetMode="External"/><Relationship Id="rId3" Type="http://schemas.openxmlformats.org/officeDocument/2006/relationships/slide" Target="slide2.xml"/><Relationship Id="rId7" Type="http://schemas.openxmlformats.org/officeDocument/2006/relationships/hyperlink" Target="http://journals.sagepub.com/doi/pdf/10.1046/j.0956-7976.2003.psci_1461.x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ig.assets.huffingtonpost.com/SleepDeprivation_0.png" TargetMode="External"/><Relationship Id="rId5" Type="http://schemas.openxmlformats.org/officeDocument/2006/relationships/hyperlink" Target="https://msu.edu/course/psy/401/Readings/WK9.PresentA.Wagner%20et%20al.%20(2004).pdf" TargetMode="External"/><Relationship Id="rId4" Type="http://schemas.openxmlformats.org/officeDocument/2006/relationships/hyperlink" Target="https://www.ncbi.nlm.nih.gov/pubmed/9231952" TargetMode="Externa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ggia.berkeley.edu/practice/mindful_breathing" TargetMode="External"/><Relationship Id="rId3" Type="http://schemas.openxmlformats.org/officeDocument/2006/relationships/slide" Target="slide2.xml"/><Relationship Id="rId7" Type="http://schemas.openxmlformats.org/officeDocument/2006/relationships/hyperlink" Target="http://www.mindfulnessinstitute.ca/mbsr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x_wIB5dj3uo" TargetMode="External"/><Relationship Id="rId11" Type="http://schemas.openxmlformats.org/officeDocument/2006/relationships/hyperlink" Target="https://youtu.be/3nwwKbM_vJc" TargetMode="External"/><Relationship Id="rId5" Type="http://schemas.openxmlformats.org/officeDocument/2006/relationships/hyperlink" Target="http://journals.sagepub.com/doi/pdf/10.1046/j.0956-7976.2003.psci_1461.x" TargetMode="External"/><Relationship Id="rId10" Type="http://schemas.openxmlformats.org/officeDocument/2006/relationships/hyperlink" Target="https://ggia.berkeley.edu/practice/loving_kindness_meditation" TargetMode="External"/><Relationship Id="rId4" Type="http://schemas.openxmlformats.org/officeDocument/2006/relationships/hyperlink" Target="https://youtu.be/xoLQ3qkh0w0" TargetMode="External"/><Relationship Id="rId9" Type="http://schemas.openxmlformats.org/officeDocument/2006/relationships/hyperlink" Target="https://ggia.berkeley.edu/practice/body_scan_meditation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hyperlink" Target="http://journals.sagepub.com/doi/pdf/10.1046/j.0956-7976.2003.psci_1461.x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8h6IMYRoCZw" TargetMode="External"/><Relationship Id="rId5" Type="http://schemas.openxmlformats.org/officeDocument/2006/relationships/hyperlink" Target="https://youtu.be/iUsOCR1KKms" TargetMode="External"/><Relationship Id="rId4" Type="http://schemas.openxmlformats.org/officeDocument/2006/relationships/hyperlink" Target="https://www.amazon.ca/Flow-Psychology-Experience-Mihaly-Csikszentmihalyi/dp/0061339202/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mazon.ca/Mindset-Psychology-Carol-S-Dweck/dp/0345472322/" TargetMode="External"/><Relationship Id="rId3" Type="http://schemas.openxmlformats.org/officeDocument/2006/relationships/slide" Target="slide2.xml"/><Relationship Id="rId7" Type="http://schemas.openxmlformats.org/officeDocument/2006/relationships/hyperlink" Target="http://selfdeterminationtheory.org/SDT/documents/1971_Deci.pdf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Nexy76Jtu24" TargetMode="External"/><Relationship Id="rId5" Type="http://schemas.openxmlformats.org/officeDocument/2006/relationships/hyperlink" Target="https://greatergood.berkeley.edu/article/item/what_mel_brooks_can_teach_us_about_group_flow" TargetMode="External"/><Relationship Id="rId10" Type="http://schemas.openxmlformats.org/officeDocument/2006/relationships/image" Target="../media/image3.jpg"/><Relationship Id="rId4" Type="http://schemas.openxmlformats.org/officeDocument/2006/relationships/hyperlink" Target="https://greatergood.berkeley.edu/article/item/can_schools_help_students_find_flow" TargetMode="External"/><Relationship Id="rId9" Type="http://schemas.openxmlformats.org/officeDocument/2006/relationships/hyperlink" Target="http://journals.sagepub.com/doi/pdf/10.1046/j.0956-7976.2003.psci_1461.x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journals.sagepub.com/doi/pdf/10.1046/j.0956-7976.2003.psci_1461.x" TargetMode="External"/><Relationship Id="rId5" Type="http://schemas.openxmlformats.org/officeDocument/2006/relationships/hyperlink" Target="http://sonjalyubomirsky.com/wp-content/themes/sonjalyubomirsky/papers/LSD2006.pdf" TargetMode="External"/><Relationship Id="rId4" Type="http://schemas.openxmlformats.org/officeDocument/2006/relationships/hyperlink" Target="https://ggia.berkeley.edu/practice/three-good-things" TargetMode="Externa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bi.nlm.nih.gov/pubmed/20515249" TargetMode="External"/><Relationship Id="rId3" Type="http://schemas.openxmlformats.org/officeDocument/2006/relationships/slide" Target="slide2.xml"/><Relationship Id="rId7" Type="http://schemas.openxmlformats.org/officeDocument/2006/relationships/hyperlink" Target="http://journals.sagepub.com/doi/pdf/10.1046/j.0956-7976.2003.psci_1461.x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reatergood.berkeley.edu/pdfs/GratitudePDFs/6Emmons-BlessingsBurdens.pdf" TargetMode="External"/><Relationship Id="rId5" Type="http://schemas.openxmlformats.org/officeDocument/2006/relationships/hyperlink" Target="https://greatergood.berkeley.edu/article/item/why_gratitude_is_good" TargetMode="External"/><Relationship Id="rId10" Type="http://schemas.openxmlformats.org/officeDocument/2006/relationships/hyperlink" Target="https://greatergood.berkeley.edu/article/item/pay_it_forward/" TargetMode="External"/><Relationship Id="rId4" Type="http://schemas.openxmlformats.org/officeDocument/2006/relationships/hyperlink" Target="https://youtu.be/jFc5-nEUdfs" TargetMode="External"/><Relationship Id="rId9" Type="http://schemas.openxmlformats.org/officeDocument/2006/relationships/hyperlink" Target="https://youtu.be/jLjVOvZufNM" TargetMode="Externa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gratefulness.org/content/uploads/2015/11/UofG-Study.pdf" TargetMode="External"/><Relationship Id="rId3" Type="http://schemas.openxmlformats.org/officeDocument/2006/relationships/slide" Target="slide2.xml"/><Relationship Id="rId7" Type="http://schemas.openxmlformats.org/officeDocument/2006/relationships/hyperlink" Target="https://ggia.berkeley.edu/practice/gratitude_journal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gia.berkeley.edu/practice/gratitude_letter" TargetMode="External"/><Relationship Id="rId5" Type="http://schemas.openxmlformats.org/officeDocument/2006/relationships/hyperlink" Target="https://youtu.be/eLnAbkdXgCo" TargetMode="External"/><Relationship Id="rId4" Type="http://schemas.openxmlformats.org/officeDocument/2006/relationships/hyperlink" Target="http://greatergood.berkeley.edu/article/item/five_myths_about_gratitude" TargetMode="Externa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s://greatergood.berkeley.edu/article/item/gratitude_is_for_lovers" TargetMode="External"/><Relationship Id="rId3" Type="http://schemas.openxmlformats.org/officeDocument/2006/relationships/slide" Target="slide2.xml"/><Relationship Id="rId7" Type="http://schemas.openxmlformats.org/officeDocument/2006/relationships/hyperlink" Target="https://youtu.be/Jn_TkdJGLnQ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journals.sagepub.com/doi/pdf/10.1046/j.0956-7976.2003.psci_1461.x" TargetMode="External"/><Relationship Id="rId11" Type="http://schemas.openxmlformats.org/officeDocument/2006/relationships/hyperlink" Target="https://greatergood.berkeley.edu/article/item/how_gratitude_can_help_you_through_hard_times" TargetMode="External"/><Relationship Id="rId5" Type="http://schemas.openxmlformats.org/officeDocument/2006/relationships/hyperlink" Target="https://greatergood.berkeley.edu/article/item/how_to_foster_gratitude_in_schools" TargetMode="External"/><Relationship Id="rId10" Type="http://schemas.openxmlformats.org/officeDocument/2006/relationships/hyperlink" Target="https://greatergood.berkeley.edu/article/item/five_ways_to_cultivate_gratitude_at_work" TargetMode="External"/><Relationship Id="rId4" Type="http://schemas.openxmlformats.org/officeDocument/2006/relationships/hyperlink" Target="https://youtu.be/Qhqy_A9G4_M" TargetMode="External"/><Relationship Id="rId9" Type="http://schemas.openxmlformats.org/officeDocument/2006/relationships/hyperlink" Target="https://greatergood.berkeley.edu/article/item/love_honor_thank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journals.sagepub.com/doi/pdf/10.1046/j.0956-7976.2003.psci_1461.x" TargetMode="External"/><Relationship Id="rId5" Type="http://schemas.openxmlformats.org/officeDocument/2006/relationships/hyperlink" Target="https://www.tandfonline.com/doi/abs/10.1080/17439760.2012.671345" TargetMode="External"/><Relationship Id="rId4" Type="http://schemas.openxmlformats.org/officeDocument/2006/relationships/slide" Target="slide29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ggia.berkeley.edu/practice/awe_walk" TargetMode="External"/><Relationship Id="rId3" Type="http://schemas.openxmlformats.org/officeDocument/2006/relationships/slide" Target="slide2.xml"/><Relationship Id="rId7" Type="http://schemas.openxmlformats.org/officeDocument/2006/relationships/hyperlink" Target="https://greatergood.berkeley.edu/article/item/awe_boosts_health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uW8h3JIMmVQ?t=18m22s" TargetMode="External"/><Relationship Id="rId11" Type="http://schemas.openxmlformats.org/officeDocument/2006/relationships/hyperlink" Target="https://greatergood.berkeley.edu/article/item/four_awe_inspiring_activities" TargetMode="External"/><Relationship Id="rId5" Type="http://schemas.openxmlformats.org/officeDocument/2006/relationships/hyperlink" Target="https://greatergood.berkeley.edu/article/item/can_awe_buy_you_more_time_and_happiness" TargetMode="External"/><Relationship Id="rId10" Type="http://schemas.openxmlformats.org/officeDocument/2006/relationships/hyperlink" Target="https://greatergood.berkeley.edu/article/item/how_to_cultivate_awe_walking_meditation" TargetMode="External"/><Relationship Id="rId4" Type="http://schemas.openxmlformats.org/officeDocument/2006/relationships/hyperlink" Target="https://youtu.be/sECsiI8_Hss" TargetMode="External"/><Relationship Id="rId9" Type="http://schemas.openxmlformats.org/officeDocument/2006/relationships/hyperlink" Target="http://journals.sagepub.com/doi/pdf/10.1046/j.0956-7976.2003.psci_1461.x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journals.sagepub.com/doi/pdf/10.1046/j.0956-7976.2003.psci_1461.x" TargetMode="External"/><Relationship Id="rId4" Type="http://schemas.openxmlformats.org/officeDocument/2006/relationships/hyperlink" Target="https://youtu.be/BHY0FxzoKZE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hyperlink" Target="http://journals.sagepub.com/doi/pdf/10.1046/j.0956-7976.2003.psci_1461.x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reatergood.berkeley.edu/article/item/can_we_play" TargetMode="External"/><Relationship Id="rId5" Type="http://schemas.openxmlformats.org/officeDocument/2006/relationships/hyperlink" Target="https://youtu.be/4oB3WPtMAgY" TargetMode="External"/><Relationship Id="rId4" Type="http://schemas.openxmlformats.org/officeDocument/2006/relationships/hyperlink" Target="https://youtu.be/7P-PNa0bxQg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hyperlink" Target="http://journals.sagepub.com/doi/pdf/10.1046/j.0956-7976.2003.psci_1461.x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mazon.ca/Ha-Science-When-Laugh-Why/dp/0465031706/" TargetMode="External"/><Relationship Id="rId5" Type="http://schemas.openxmlformats.org/officeDocument/2006/relationships/hyperlink" Target="https://greatergood.berkeley.edu/article/item/why_do_we_laugh" TargetMode="External"/><Relationship Id="rId4" Type="http://schemas.openxmlformats.org/officeDocument/2006/relationships/hyperlink" Target="https://youtu.be/IH2W54J6frk" TargetMode="Externa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5d6e_Un6dv8" TargetMode="External"/><Relationship Id="rId13" Type="http://schemas.openxmlformats.org/officeDocument/2006/relationships/hyperlink" Target="http://journals.sagepub.com/doi/pdf/10.1046/j.0956-7976.2003.psci_1461.x" TargetMode="External"/><Relationship Id="rId3" Type="http://schemas.openxmlformats.org/officeDocument/2006/relationships/slide" Target="slide2.xml"/><Relationship Id="rId7" Type="http://schemas.openxmlformats.org/officeDocument/2006/relationships/hyperlink" Target="http://journals.sagepub.com/doi/pdf/10.1177/0956797614551162" TargetMode="External"/><Relationship Id="rId12" Type="http://schemas.openxmlformats.org/officeDocument/2006/relationships/hyperlink" Target="https://greatergood.berkeley.edu/article/item/scratch_a_happy_adult_find_a_socially_connected_childhood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iteseerx.ist.psu.edu/viewdoc/download?doi=10.1.1.705.9100&amp;rep=rep1&amp;type=pdf" TargetMode="External"/><Relationship Id="rId11" Type="http://schemas.openxmlformats.org/officeDocument/2006/relationships/hyperlink" Target="https://greatergood.berkeley.edu/article/item/hands_on_research" TargetMode="External"/><Relationship Id="rId5" Type="http://schemas.openxmlformats.org/officeDocument/2006/relationships/hyperlink" Target="http://journals.sagepub.com/doi/pdf/10.1111/1467-9280.00415" TargetMode="External"/><Relationship Id="rId10" Type="http://schemas.openxmlformats.org/officeDocument/2006/relationships/hyperlink" Target="https://youtu.be/GW5p8xOVwRo" TargetMode="External"/><Relationship Id="rId4" Type="http://schemas.openxmlformats.org/officeDocument/2006/relationships/hyperlink" Target="http://www.davidmyers.org/davidmyers/assets/Funds.friends.faith.pdf" TargetMode="External"/><Relationship Id="rId9" Type="http://schemas.openxmlformats.org/officeDocument/2006/relationships/hyperlink" Target="http://greatergood.berkeley.edu/article/item/five_ways_oxytocin_might_shape_your_social_life" TargetMode="Externa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FAOccML2kvw" TargetMode="External"/><Relationship Id="rId3" Type="http://schemas.openxmlformats.org/officeDocument/2006/relationships/slide" Target="slide2.xml"/><Relationship Id="rId7" Type="http://schemas.openxmlformats.org/officeDocument/2006/relationships/hyperlink" Target="https://greatergood.berkeley.edu/article/item/measuring_compassion_in_the_body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05zrCwLDkVQ" TargetMode="External"/><Relationship Id="rId11" Type="http://schemas.openxmlformats.org/officeDocument/2006/relationships/hyperlink" Target="https://greatergood.berkeley.edu/article/item/being_kind_makes_kids_happy" TargetMode="External"/><Relationship Id="rId5" Type="http://schemas.openxmlformats.org/officeDocument/2006/relationships/hyperlink" Target="http://journals.sagepub.com/doi/pdf/10.1046/j.0956-7976.2003.psci_1461.x" TargetMode="External"/><Relationship Id="rId10" Type="http://schemas.openxmlformats.org/officeDocument/2006/relationships/hyperlink" Target="https://greatergood.berkeley.edu/article/item/the_compassionate_instinct" TargetMode="External"/><Relationship Id="rId4" Type="http://schemas.openxmlformats.org/officeDocument/2006/relationships/hyperlink" Target="https://youtu.be/Z2TrK5rNBls" TargetMode="External"/><Relationship Id="rId9" Type="http://schemas.openxmlformats.org/officeDocument/2006/relationships/hyperlink" Target="https://youtu.be/t_T0OEDDx1U" TargetMode="Externa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esearchgate.net/profile/Lara_Aknin/publication/5494996_Spending_Money_on_Others_Promotes_Happiness/links/0c960536bc4c368a69000000.pdf" TargetMode="External"/><Relationship Id="rId3" Type="http://schemas.openxmlformats.org/officeDocument/2006/relationships/slide" Target="slide2.xml"/><Relationship Id="rId7" Type="http://schemas.openxmlformats.org/officeDocument/2006/relationships/hyperlink" Target="https://www.ncbi.nlm.nih.gov/pmc/articles/PMC1820947/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journals.sagepub.com/doi/pdf/10.1046/j.0956-7976.2003.psci_1461.x" TargetMode="External"/><Relationship Id="rId5" Type="http://schemas.openxmlformats.org/officeDocument/2006/relationships/hyperlink" Target="https://ggia.berkeley.edu/practice/random_acts_of_kindness" TargetMode="External"/><Relationship Id="rId10" Type="http://schemas.openxmlformats.org/officeDocument/2006/relationships/hyperlink" Target="https://www.apa.org/pubs/journals/releases/psp-104-4-635.pdf" TargetMode="External"/><Relationship Id="rId4" Type="http://schemas.openxmlformats.org/officeDocument/2006/relationships/hyperlink" Target="https://youtu.be/0EJIaTFfBss" TargetMode="External"/><Relationship Id="rId9" Type="http://schemas.openxmlformats.org/officeDocument/2006/relationships/hyperlink" Target="https://www.amazon.ca/Happy-Money-Science-Happier-Spending/dp/1451665075/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hyperlink" Target="http://self-compassion.org/category/exercises/#exercises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elf-compassion.org/the-three-elements-of-self-compassion-2/#3elements" TargetMode="External"/><Relationship Id="rId5" Type="http://schemas.openxmlformats.org/officeDocument/2006/relationships/hyperlink" Target="http://journals.sagepub.com/doi/pdf/10.1046/j.0956-7976.2003.psci_1461.x" TargetMode="External"/><Relationship Id="rId4" Type="http://schemas.openxmlformats.org/officeDocument/2006/relationships/hyperlink" Target="https://www.youtube.com/watch?v=11U0h0DPu7k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journals.sagepub.com/doi/pdf/10.1046/j.0956-7976.2003.psci_1461.x" TargetMode="External"/><Relationship Id="rId4" Type="http://schemas.openxmlformats.org/officeDocument/2006/relationships/hyperlink" Target="https://ggia.berkeley.edu/practice/best_possible_self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journals.sagepub.com/doi/pdf/10.1046/j.0956-7976.2003.psci_1461.x" TargetMode="External"/><Relationship Id="rId5" Type="http://schemas.openxmlformats.org/officeDocument/2006/relationships/hyperlink" Target="https://greatergood.berkeley.edu/article/item/how_stories_change_brain" TargetMode="External"/><Relationship Id="rId4" Type="http://schemas.openxmlformats.org/officeDocument/2006/relationships/hyperlink" Target="https://youtu.be/2tjpsylWEVE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hyperlink" Target="http://journals.sagepub.com/doi/pdf/10.1046/j.0956-7976.2003.psci_1461.x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gia.berkeley.edu/practice/active_listening" TargetMode="External"/><Relationship Id="rId5" Type="http://schemas.openxmlformats.org/officeDocument/2006/relationships/hyperlink" Target="https://greatergood.berkeley.edu/article/item/six_habits_of_highly_empathic_people1" TargetMode="External"/><Relationship Id="rId4" Type="http://schemas.openxmlformats.org/officeDocument/2006/relationships/hyperlink" Target="https://greatergood.berkeley.edu/article/item/the_evolution_of_empathy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hyperlink" Target="http://journals.sagepub.com/doi/pdf/10.1046/j.0956-7976.2003.psci_1461.x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reatergood.berkeley.edu/article/item/birds_do_it_bats_do_it" TargetMode="External"/><Relationship Id="rId5" Type="http://schemas.openxmlformats.org/officeDocument/2006/relationships/hyperlink" Target="https://youtu.be/cFjlS06qatI" TargetMode="External"/><Relationship Id="rId4" Type="http://schemas.openxmlformats.org/officeDocument/2006/relationships/hyperlink" Target="https://youtu.be/VMa-J_uimz0" TargetMode="Externa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hyperlink" Target="https://greatergood.berkeley.edu/article/item/making_peace_through_apology" TargetMode="External"/><Relationship Id="rId3" Type="http://schemas.openxmlformats.org/officeDocument/2006/relationships/slide" Target="slide2.xml"/><Relationship Id="rId7" Type="http://schemas.openxmlformats.org/officeDocument/2006/relationships/hyperlink" Target="https://greatergood.berkeley.edu/article/item/the_new_science_of_forgiveness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JzvKGvXHq9A" TargetMode="External"/><Relationship Id="rId5" Type="http://schemas.openxmlformats.org/officeDocument/2006/relationships/hyperlink" Target="https://greatergood.berkeley.edu/article/item/forgiveness_instinct" TargetMode="External"/><Relationship Id="rId10" Type="http://schemas.openxmlformats.org/officeDocument/2006/relationships/hyperlink" Target="https://greatergood.berkeley.edu/article/item/the_choice_to_forgive" TargetMode="External"/><Relationship Id="rId4" Type="http://schemas.openxmlformats.org/officeDocument/2006/relationships/hyperlink" Target="https://youtu.be/8VLXYmUwaLA" TargetMode="External"/><Relationship Id="rId9" Type="http://schemas.openxmlformats.org/officeDocument/2006/relationships/hyperlink" Target="http://journals.sagepub.com/doi/pdf/10.1046/j.0956-7976.2003.psci_1461.x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journals.sagepub.com/doi/pdf/10.1046/j.0956-7976.2003.psci_1461.x" TargetMode="External"/><Relationship Id="rId5" Type="http://schemas.openxmlformats.org/officeDocument/2006/relationships/hyperlink" Target="https://www.amazon.ca/Authentic-Happiness-Psychology-Potential-Fulfillment/dp/0743222989/" TargetMode="External"/><Relationship Id="rId4" Type="http://schemas.openxmlformats.org/officeDocument/2006/relationships/hyperlink" Target="http://www.psykologtidsskriftet.no/pdf/2005/874-884.pdf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journals.sagepub.com/doi/pdf/10.1046/j.0956-7976.2003.psci_1461.x" TargetMode="External"/><Relationship Id="rId4" Type="http://schemas.openxmlformats.org/officeDocument/2006/relationships/hyperlink" Target="https://youtu.be/6T7QGITKZGg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reatergood.berkeley.edu/article/item/how_to_be_happy_fine_print" TargetMode="External"/><Relationship Id="rId5" Type="http://schemas.openxmlformats.org/officeDocument/2006/relationships/hyperlink" Target="http://journals.sagepub.com/doi/pdf/10.1046/j.0956-7976.2003.psci_1461.x" TargetMode="External"/><Relationship Id="rId4" Type="http://schemas.openxmlformats.org/officeDocument/2006/relationships/hyperlink" Target="https://youtu.be/SqhbLQpSiA0" TargetMode="Externa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hyperlink" Target="http://journals.sagepub.com/doi/pdf/10.1046/j.0956-7976.2003.psci_1461.x" TargetMode="External"/><Relationship Id="rId3" Type="http://schemas.openxmlformats.org/officeDocument/2006/relationships/slide" Target="slide2.xml"/><Relationship Id="rId7" Type="http://schemas.openxmlformats.org/officeDocument/2006/relationships/hyperlink" Target="http://www.psych.nyu.edu/gollwitzer/09_Stadler_Oettingen_Gollwitzer_Physical_Activity_in_Wom.pdf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haracterlab.org/woop/" TargetMode="External"/><Relationship Id="rId5" Type="http://schemas.openxmlformats.org/officeDocument/2006/relationships/hyperlink" Target="https://kops.uni-konstanz.de/bitstream/handle/123456789/10593/12993.pdf?sequence=1" TargetMode="External"/><Relationship Id="rId4" Type="http://schemas.openxmlformats.org/officeDocument/2006/relationships/hyperlink" Target="https://link.springer.com/article/10.1007/BF00995568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reatergood.berkeley.edu/article/item/how_to_be_happy_fine_print" TargetMode="External"/><Relationship Id="rId5" Type="http://schemas.openxmlformats.org/officeDocument/2006/relationships/hyperlink" Target="http://journals.sagepub.com/doi/pdf/10.1046/j.0956-7976.2003.psci_1461.x" TargetMode="External"/><Relationship Id="rId4" Type="http://schemas.openxmlformats.org/officeDocument/2006/relationships/hyperlink" Target="https://youtu.be/SqhbLQpSiA0" TargetMode="Externa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uthentichappiness.sas.upenn.edu/user/login?destination=node/628" TargetMode="External"/><Relationship Id="rId4" Type="http://schemas.openxmlformats.org/officeDocument/2006/relationships/hyperlink" Target="https://www.authentichappiness.sas.upenn.edu/user/login?destination=node/423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journals.sagepub.com/doi/pdf/10.1046/j.0956-7976.2003.psci_1461.x" TargetMode="External"/><Relationship Id="rId4" Type="http://schemas.openxmlformats.org/officeDocument/2006/relationships/slide" Target="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189" y="603848"/>
            <a:ext cx="8358996" cy="2510287"/>
          </a:xfrm>
        </p:spPr>
        <p:txBody>
          <a:bodyPr>
            <a:normAutofit/>
          </a:bodyPr>
          <a:lstStyle/>
          <a:p>
            <a:pPr algn="ctr"/>
            <a:r>
              <a:rPr lang="en-CA" b="1" dirty="0">
                <a:solidFill>
                  <a:srgbClr val="002060"/>
                </a:solidFill>
                <a:latin typeface="Gill Sans MT" panose="020B0502020104020203" pitchFamily="34" charset="0"/>
              </a:rPr>
              <a:t>What Science Says About</a:t>
            </a:r>
            <a:br>
              <a:rPr lang="en-CA" sz="5400" b="1" dirty="0">
                <a:solidFill>
                  <a:srgbClr val="006600"/>
                </a:solidFill>
                <a:latin typeface="Gill Sans MT" panose="020B0502020104020203" pitchFamily="34" charset="0"/>
              </a:rPr>
            </a:br>
            <a:r>
              <a:rPr lang="en-CA" sz="7200" b="1" dirty="0">
                <a:solidFill>
                  <a:srgbClr val="C00000"/>
                </a:solidFill>
                <a:latin typeface="Gill Sans MT" panose="020B0502020104020203" pitchFamily="34" charset="0"/>
              </a:rPr>
              <a:t>Becoming Happier</a:t>
            </a:r>
            <a:endParaRPr lang="en-US" sz="7200" b="1" dirty="0">
              <a:solidFill>
                <a:srgbClr val="C00000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3329797"/>
            <a:ext cx="8358996" cy="3372928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lang="en-CA" b="1" dirty="0"/>
              <a:t>An overview from two online courses</a:t>
            </a:r>
          </a:p>
          <a:p>
            <a:pPr marL="0" indent="0">
              <a:buNone/>
            </a:pPr>
            <a:r>
              <a:rPr lang="en-CA" sz="2200" dirty="0"/>
              <a:t>                    The Science of Well-being  |  Yale</a:t>
            </a:r>
          </a:p>
          <a:p>
            <a:pPr marL="0" indent="0">
              <a:buNone/>
            </a:pPr>
            <a:r>
              <a:rPr lang="en-CA" sz="2200" dirty="0"/>
              <a:t>                   </a:t>
            </a:r>
            <a:r>
              <a:rPr lang="en-CA" sz="2200" spc="-50" dirty="0"/>
              <a:t>  </a:t>
            </a:r>
            <a:r>
              <a:rPr lang="en-CA" sz="2200" dirty="0"/>
              <a:t>The Science of Happiness  |  UC Berkeley</a:t>
            </a:r>
          </a:p>
          <a:p>
            <a:pPr marL="0" indent="0" algn="ctr">
              <a:buNone/>
            </a:pPr>
            <a:endParaRPr lang="en-CA" sz="2400" b="1" i="1" dirty="0">
              <a:latin typeface="Gill Sans MT" panose="020B0502020104020203" pitchFamily="34" charset="0"/>
            </a:endParaRPr>
          </a:p>
          <a:p>
            <a:pPr marL="0" indent="0" algn="ctr">
              <a:buNone/>
            </a:pPr>
            <a:endParaRPr lang="en-CA" sz="2400" b="1" i="1" dirty="0">
              <a:latin typeface="Gill Sans MT" panose="020B0502020104020203" pitchFamily="34" charset="0"/>
            </a:endParaRPr>
          </a:p>
          <a:p>
            <a:pPr marL="0" indent="0" algn="ctr">
              <a:buNone/>
            </a:pPr>
            <a:r>
              <a:rPr lang="en-CA" sz="3600" b="1" dirty="0">
                <a:solidFill>
                  <a:srgbClr val="C00000"/>
                </a:solidFill>
                <a:latin typeface="Gill Sans MT" panose="020B0502020104020203" pitchFamily="34" charset="0"/>
              </a:rPr>
              <a:t>By Minh Tan</a:t>
            </a:r>
            <a:endParaRPr lang="en-US" sz="3600" b="1" dirty="0">
              <a:solidFill>
                <a:srgbClr val="C00000"/>
              </a:solidFill>
              <a:latin typeface="Gill Sans MT" panose="020B05020201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71663" y="934470"/>
            <a:ext cx="2780581" cy="580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a few things related to happiness</a:t>
            </a:r>
          </a:p>
          <a:p>
            <a:pPr>
              <a:spcBef>
                <a:spcPts val="300"/>
              </a:spcBef>
            </a:pPr>
            <a:endParaRPr lang="en-CA" sz="1600" b="1" dirty="0">
              <a:solidFill>
                <a:schemeClr val="bg1"/>
              </a:solidFill>
              <a:latin typeface="Rockwell Condensed" panose="020606030504050201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3038" indent="-1730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2" action="ppaction://hlinksldjump"/>
              </a:rPr>
              <a:t>Positive psychology</a:t>
            </a:r>
            <a:endParaRPr lang="en-CA" sz="2000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3038" indent="-1730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3" action="ppaction://hlinksldjump"/>
              </a:rPr>
              <a:t>GI Joe Fallacy</a:t>
            </a:r>
            <a:endParaRPr lang="en-CA" sz="2000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3038" indent="-1730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 action="ppaction://hlinksldjump"/>
              </a:rPr>
              <a:t>Happiness myths</a:t>
            </a:r>
            <a:endParaRPr lang="en-CA" sz="2000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3038" indent="-1730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 action="ppaction://hlinksldjump"/>
              </a:rPr>
              <a:t>Signature strengths &amp; meaningful work / life</a:t>
            </a:r>
            <a:endParaRPr lang="en-CA" sz="2000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3038" indent="-1730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2000" dirty="0" err="1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 action="ppaction://hlinksldjump"/>
              </a:rPr>
              <a:t>Miswanting</a:t>
            </a:r>
            <a:endParaRPr lang="en-CA" sz="2000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3038" indent="-1730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 action="ppaction://hlinksldjump"/>
              </a:rPr>
              <a:t>Hedonic adaptation</a:t>
            </a:r>
            <a:endParaRPr lang="en-CA" sz="2000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3038" indent="-1730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 action="ppaction://hlinksldjump"/>
              </a:rPr>
              <a:t>Mindfulness</a:t>
            </a:r>
            <a:endParaRPr lang="en-CA" sz="2000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3038" indent="-1730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9" action="ppaction://hlinksldjump"/>
              </a:rPr>
              <a:t>Flow state</a:t>
            </a:r>
            <a:endParaRPr lang="en-CA" sz="2000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3038" indent="-1730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10" action="ppaction://hlinksldjump"/>
              </a:rPr>
              <a:t>Gratitude</a:t>
            </a:r>
            <a:endParaRPr lang="en-CA" sz="2000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3038" indent="-1730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11" action="ppaction://hlinksldjump"/>
              </a:rPr>
              <a:t>Savouring</a:t>
            </a:r>
            <a:endParaRPr lang="en-CA" sz="2000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3038" indent="-1730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12" action="ppaction://hlinksldjump"/>
              </a:rPr>
              <a:t>Self-compassion</a:t>
            </a:r>
            <a:endParaRPr lang="en-CA" sz="2000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3038" indent="-1730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13" action="ppaction://hlinksldjump"/>
              </a:rPr>
              <a:t>Forgiveness</a:t>
            </a:r>
            <a:endParaRPr lang="en-CA" sz="2000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3038" indent="-17303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14" action="ppaction://hlinksldjump"/>
              </a:rPr>
              <a:t>Secrets to happiness</a:t>
            </a:r>
            <a:endParaRPr lang="en-CA" sz="2000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415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-4313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Table of Con</a:t>
            </a:r>
            <a:r>
              <a:rPr lang="en-CA" b="1" i="1" dirty="0">
                <a:solidFill>
                  <a:srgbClr val="FFFF00"/>
                </a:solidFill>
                <a:latin typeface="Gill Sans MT" panose="020B0502020104020203" pitchFamily="34" charset="0"/>
              </a:rPr>
              <a:t>tent           </a:t>
            </a:r>
            <a:r>
              <a:rPr lang="en-CA" sz="3600" dirty="0">
                <a:solidFill>
                  <a:srgbClr val="00B0F0"/>
                </a:solidFill>
                <a:latin typeface="Gill Sans MT" panose="020B0502020104020203" pitchFamily="34" charset="0"/>
              </a:rPr>
              <a:t>[slide # link]</a:t>
            </a:r>
            <a:endParaRPr lang="en-US" sz="3600" b="1" i="1" dirty="0">
              <a:solidFill>
                <a:srgbClr val="00B0F0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60"/>
            <a:ext cx="8755810" cy="5270740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rgbClr val="FF9999"/>
                </a:solidFill>
              </a:rPr>
              <a:t>Introduction &amp; background </a:t>
            </a:r>
            <a:r>
              <a:rPr lang="en-CA" sz="3000" dirty="0">
                <a:solidFill>
                  <a:srgbClr val="00B0F0"/>
                </a:solidFill>
              </a:rPr>
              <a:t>[</a:t>
            </a:r>
            <a:r>
              <a:rPr lang="en-CA" sz="3000" dirty="0">
                <a:solidFill>
                  <a:srgbClr val="00B0F0"/>
                </a:solidFill>
                <a:hlinkClick r:id="rId3" action="ppaction://hlinksldjump"/>
              </a:rPr>
              <a:t>3</a:t>
            </a:r>
            <a:r>
              <a:rPr lang="en-CA" sz="3000" dirty="0">
                <a:solidFill>
                  <a:srgbClr val="00B0F0"/>
                </a:solidFill>
              </a:rPr>
              <a:t>]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rgbClr val="FF9933"/>
                </a:solidFill>
              </a:rPr>
              <a:t>Happiness myths </a:t>
            </a:r>
            <a:r>
              <a:rPr lang="en-CA" sz="3000" dirty="0">
                <a:solidFill>
                  <a:srgbClr val="00B0F0"/>
                </a:solidFill>
              </a:rPr>
              <a:t>[</a:t>
            </a:r>
            <a:r>
              <a:rPr lang="en-CA" sz="3000" dirty="0">
                <a:solidFill>
                  <a:srgbClr val="00B0F0"/>
                </a:solidFill>
                <a:hlinkClick r:id="rId4" action="ppaction://hlinksldjump"/>
              </a:rPr>
              <a:t>13</a:t>
            </a:r>
            <a:r>
              <a:rPr lang="en-CA" sz="3000" dirty="0">
                <a:solidFill>
                  <a:srgbClr val="00B0F0"/>
                </a:solidFill>
              </a:rPr>
              <a:t>]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rgbClr val="FFC000"/>
                </a:solidFill>
              </a:rPr>
              <a:t>Signature Strengths, meaningful work/life </a:t>
            </a:r>
            <a:r>
              <a:rPr lang="en-CA" sz="3000" dirty="0">
                <a:solidFill>
                  <a:srgbClr val="00B0F0"/>
                </a:solidFill>
              </a:rPr>
              <a:t>[</a:t>
            </a:r>
            <a:r>
              <a:rPr lang="en-CA" sz="3000" dirty="0">
                <a:solidFill>
                  <a:srgbClr val="00B0F0"/>
                </a:solidFill>
                <a:hlinkClick r:id="rId5" action="ppaction://hlinksldjump"/>
              </a:rPr>
              <a:t>18</a:t>
            </a:r>
            <a:r>
              <a:rPr lang="en-CA" sz="3000" dirty="0">
                <a:solidFill>
                  <a:srgbClr val="00B0F0"/>
                </a:solidFill>
              </a:rPr>
              <a:t>] 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rgbClr val="92D050"/>
                </a:solidFill>
              </a:rPr>
              <a:t>Happiness fallacies &amp; mitigations </a:t>
            </a:r>
            <a:r>
              <a:rPr lang="en-CA" sz="3000" dirty="0">
                <a:solidFill>
                  <a:srgbClr val="00B0F0"/>
                </a:solidFill>
              </a:rPr>
              <a:t>[</a:t>
            </a:r>
            <a:r>
              <a:rPr lang="en-CA" sz="3000" dirty="0">
                <a:solidFill>
                  <a:srgbClr val="00B0F0"/>
                </a:solidFill>
                <a:hlinkClick r:id="rId6" action="ppaction://hlinksldjump"/>
              </a:rPr>
              <a:t>23</a:t>
            </a:r>
            <a:r>
              <a:rPr lang="en-CA" sz="3000" dirty="0">
                <a:solidFill>
                  <a:srgbClr val="00B0F0"/>
                </a:solidFill>
              </a:rPr>
              <a:t>]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rgbClr val="99CCFF"/>
                </a:solidFill>
              </a:rPr>
              <a:t>Happiness practices </a:t>
            </a:r>
            <a:r>
              <a:rPr lang="en-CA" sz="3000" dirty="0">
                <a:solidFill>
                  <a:srgbClr val="00B0F0"/>
                </a:solidFill>
              </a:rPr>
              <a:t>[</a:t>
            </a:r>
            <a:r>
              <a:rPr lang="en-CA" sz="3000" dirty="0">
                <a:solidFill>
                  <a:srgbClr val="00B0F0"/>
                </a:solidFill>
                <a:hlinkClick r:id="rId7" action="ppaction://hlinksldjump"/>
              </a:rPr>
              <a:t>32</a:t>
            </a:r>
            <a:r>
              <a:rPr lang="en-CA" sz="3000" dirty="0">
                <a:solidFill>
                  <a:srgbClr val="00B0F0"/>
                </a:solidFill>
              </a:rPr>
              <a:t>]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rgbClr val="CC99FF"/>
                </a:solidFill>
              </a:rPr>
              <a:t>True secrets of happiness </a:t>
            </a:r>
            <a:r>
              <a:rPr lang="en-CA" sz="3000" dirty="0">
                <a:solidFill>
                  <a:srgbClr val="00B0F0"/>
                </a:solidFill>
              </a:rPr>
              <a:t>[</a:t>
            </a:r>
            <a:r>
              <a:rPr lang="en-CA" sz="3000" dirty="0">
                <a:solidFill>
                  <a:srgbClr val="00B0F0"/>
                </a:solidFill>
                <a:hlinkClick r:id="rId8" action="ppaction://hlinksldjump"/>
              </a:rPr>
              <a:t>56</a:t>
            </a:r>
            <a:r>
              <a:rPr lang="en-CA" sz="3000" dirty="0">
                <a:solidFill>
                  <a:srgbClr val="00B0F0"/>
                </a:solidFill>
              </a:rPr>
              <a:t>]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9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2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16884"/>
            <a:ext cx="2832337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1200"/>
              </a:spcBef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Note slide number at bottom right for quick reference to any content.</a:t>
            </a:r>
          </a:p>
          <a:p>
            <a:pPr>
              <a:spcBef>
                <a:spcPts val="1200"/>
              </a:spcBef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Colour of circle matches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sections at left.</a:t>
            </a:r>
          </a:p>
          <a:p>
            <a:pPr>
              <a:spcBef>
                <a:spcPts val="1200"/>
              </a:spcBef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Circle links back to this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slide for navigation.</a:t>
            </a:r>
          </a:p>
        </p:txBody>
      </p:sp>
    </p:spTree>
    <p:extLst>
      <p:ext uri="{BB962C8B-B14F-4D97-AF65-F5344CB8AC3E}">
        <p14:creationId xmlns:p14="http://schemas.microsoft.com/office/powerpoint/2010/main" val="2247910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The courses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60"/>
            <a:ext cx="8447802" cy="5270740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rgbClr val="FFC000"/>
                </a:solidFill>
              </a:rPr>
              <a:t>The Science of Well-Being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by Professor Laurie Santos at Yale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rgbClr val="FFC000"/>
                </a:solidFill>
              </a:rPr>
              <a:t>The Science of Happiness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 err="1">
                <a:solidFill>
                  <a:schemeClr val="bg1">
                    <a:lumMod val="95000"/>
                  </a:schemeClr>
                </a:solidFill>
              </a:rPr>
              <a:t>Dacher</a:t>
            </a: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 Keltner &amp; </a:t>
            </a:r>
            <a:r>
              <a:rPr lang="en-CA" sz="3000" dirty="0" err="1">
                <a:solidFill>
                  <a:schemeClr val="bg1">
                    <a:lumMod val="95000"/>
                  </a:schemeClr>
                </a:solidFill>
              </a:rPr>
              <a:t>Emiliana</a:t>
            </a: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 Simon-Thomas, the Greater Good Center at UC Berkeley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Both online and free!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Both have homework to try happiness practices, and resources for work &amp; life</a:t>
            </a:r>
            <a:endParaRPr lang="en-US" sz="3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FF9999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3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16884"/>
            <a:ext cx="2832337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1200"/>
              </a:spcBef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The Science of  Well-being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 weeks + 4 week habit formation assignment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Practical,  as much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hands on as theory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NBC report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[1:23]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1200"/>
              </a:spcBef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The Science of Happiness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 weeks over 6 months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In-depth, more theory than hands on and more topics than  Yale course</a:t>
            </a:r>
          </a:p>
        </p:txBody>
      </p:sp>
    </p:spTree>
    <p:extLst>
      <p:ext uri="{BB962C8B-B14F-4D97-AF65-F5344CB8AC3E}">
        <p14:creationId xmlns:p14="http://schemas.microsoft.com/office/powerpoint/2010/main" val="3724544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Balanced approach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60"/>
            <a:ext cx="8358996" cy="4891178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Cover topics at a high level, but with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enough details to use and research more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Focus on outcomes, with links in sidebar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at right for more information and scientific details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FF9999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4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16884"/>
            <a:ext cx="2679937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1200"/>
              </a:spcBef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Look here for more information on topics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each slide.</a:t>
            </a:r>
          </a:p>
          <a:p>
            <a:pPr>
              <a:spcBef>
                <a:spcPts val="1200"/>
              </a:spcBef>
            </a:pP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473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A word of caution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60"/>
            <a:ext cx="8462512" cy="4891178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Research quality is generally good,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but more research is always happening</a:t>
            </a:r>
            <a:endParaRPr lang="en-US" sz="3000" dirty="0">
              <a:solidFill>
                <a:schemeClr val="bg1">
                  <a:lumMod val="95000"/>
                </a:schemeClr>
              </a:solidFill>
            </a:endParaRP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Results are generalizations for the masses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You can be the exception for </a:t>
            </a:r>
            <a:r>
              <a:rPr lang="en-CA" sz="3000" i="1" dirty="0">
                <a:solidFill>
                  <a:schemeClr val="bg1">
                    <a:lumMod val="95000"/>
                  </a:schemeClr>
                </a:solidFill>
              </a:rPr>
              <a:t>any </a:t>
            </a: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result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What might work for you at a given time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may not later, and vice-versa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It’s complicated!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2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FF9999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5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16884"/>
            <a:ext cx="2679937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1200"/>
              </a:spcBef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If something doesn’t work for you, give it another chance in the future,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 keep it in mind for suggesting to others.</a:t>
            </a:r>
          </a:p>
        </p:txBody>
      </p:sp>
    </p:spTree>
    <p:extLst>
      <p:ext uri="{BB962C8B-B14F-4D97-AF65-F5344CB8AC3E}">
        <p14:creationId xmlns:p14="http://schemas.microsoft.com/office/powerpoint/2010/main" val="3370928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Positive psychology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60"/>
            <a:ext cx="8358996" cy="4891178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Founded by Martin Seligman in 1998,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and contains most research presented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FF9999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6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16884"/>
            <a:ext cx="2832337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3038" indent="-173038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Martin Seligman </a:t>
            </a:r>
            <a:r>
              <a:rPr lang="en-CA" dirty="0" err="1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TEDTalk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 on Positive Psychology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[23:10]</a:t>
            </a:r>
          </a:p>
          <a:p>
            <a:pPr marL="173038" indent="-173038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Positive psychology (Wikipedia)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3038" indent="-173038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The 5 Founding Fathers and a History of Positive Psychology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3038" indent="-173038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What is and is not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positive psychology?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3038" indent="-173038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Positive Psychology Centre at University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of Pennsylvania (</a:t>
            </a:r>
            <a:r>
              <a:rPr lang="en-CA" dirty="0" err="1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UPenn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)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3038" indent="-173038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301CB6-2FA9-48F2-A7F2-752921146ED2}"/>
              </a:ext>
            </a:extLst>
          </p:cNvPr>
          <p:cNvSpPr/>
          <p:nvPr/>
        </p:nvSpPr>
        <p:spPr>
          <a:xfrm>
            <a:off x="2289910" y="3152662"/>
            <a:ext cx="5546786" cy="15287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B32A67-8A74-406A-BDC5-62836A3DF994}"/>
              </a:ext>
            </a:extLst>
          </p:cNvPr>
          <p:cNvSpPr/>
          <p:nvPr/>
        </p:nvSpPr>
        <p:spPr>
          <a:xfrm>
            <a:off x="2289912" y="4681370"/>
            <a:ext cx="5546785" cy="15629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81FD6D3-2238-4174-935A-631A64797814}"/>
              </a:ext>
            </a:extLst>
          </p:cNvPr>
          <p:cNvCxnSpPr>
            <a:cxnSpLocks/>
          </p:cNvCxnSpPr>
          <p:nvPr/>
        </p:nvCxnSpPr>
        <p:spPr>
          <a:xfrm>
            <a:off x="2289912" y="2882344"/>
            <a:ext cx="0" cy="3638738"/>
          </a:xfrm>
          <a:prstGeom prst="straightConnector1">
            <a:avLst/>
          </a:prstGeom>
          <a:ln w="381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8822728-42CB-4922-A831-5FD476168FB3}"/>
              </a:ext>
            </a:extLst>
          </p:cNvPr>
          <p:cNvSpPr txBox="1"/>
          <p:nvPr/>
        </p:nvSpPr>
        <p:spPr>
          <a:xfrm rot="16200000">
            <a:off x="-561271" y="4450537"/>
            <a:ext cx="33125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>
                <a:solidFill>
                  <a:srgbClr val="FFC000"/>
                </a:solidFill>
              </a:rPr>
              <a:t>Happiness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B9625C-7B1F-4B75-8B83-A68D1E395326}"/>
              </a:ext>
            </a:extLst>
          </p:cNvPr>
          <p:cNvSpPr txBox="1"/>
          <p:nvPr/>
        </p:nvSpPr>
        <p:spPr>
          <a:xfrm>
            <a:off x="1755077" y="3355580"/>
            <a:ext cx="3364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chemeClr val="accent6"/>
                </a:solidFill>
              </a:rPr>
              <a:t>+</a:t>
            </a:r>
          </a:p>
          <a:p>
            <a:pPr algn="ctr"/>
            <a:endParaRPr lang="en-CA" sz="2400" dirty="0">
              <a:solidFill>
                <a:srgbClr val="00B050"/>
              </a:solidFill>
            </a:endParaRPr>
          </a:p>
          <a:p>
            <a:pPr algn="ctr"/>
            <a:endParaRPr lang="en-CA" sz="2400" dirty="0">
              <a:solidFill>
                <a:srgbClr val="00B050"/>
              </a:solidFill>
            </a:endParaRPr>
          </a:p>
          <a:p>
            <a:pPr algn="ctr"/>
            <a:r>
              <a:rPr lang="en-CA" sz="2400" dirty="0">
                <a:solidFill>
                  <a:schemeClr val="bg1"/>
                </a:solidFill>
              </a:rPr>
              <a:t>0</a:t>
            </a:r>
          </a:p>
          <a:p>
            <a:pPr algn="ctr"/>
            <a:endParaRPr lang="en-CA" sz="2400" dirty="0">
              <a:solidFill>
                <a:srgbClr val="00B050"/>
              </a:solidFill>
            </a:endParaRPr>
          </a:p>
          <a:p>
            <a:pPr algn="ctr"/>
            <a:endParaRPr lang="en-CA" sz="2400" dirty="0">
              <a:solidFill>
                <a:srgbClr val="00B050"/>
              </a:solidFill>
            </a:endParaRPr>
          </a:p>
          <a:p>
            <a:pPr algn="ctr"/>
            <a:r>
              <a:rPr lang="en-CA" sz="2400" b="1" dirty="0">
                <a:solidFill>
                  <a:srgbClr val="00B0F0"/>
                </a:solidFill>
              </a:rPr>
              <a:t>-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4708BE-1830-40FA-9884-D7873B335179}"/>
              </a:ext>
            </a:extLst>
          </p:cNvPr>
          <p:cNvSpPr txBox="1"/>
          <p:nvPr/>
        </p:nvSpPr>
        <p:spPr>
          <a:xfrm>
            <a:off x="2936896" y="5139697"/>
            <a:ext cx="4442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600" i="1" dirty="0">
                <a:solidFill>
                  <a:schemeClr val="bg1"/>
                </a:solidFill>
              </a:rPr>
              <a:t>Traditional Psychology</a:t>
            </a:r>
            <a:endParaRPr lang="en-US" sz="3600" i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1CB162-2882-40A8-AA9E-7774CE2EF2DA}"/>
              </a:ext>
            </a:extLst>
          </p:cNvPr>
          <p:cNvSpPr txBox="1"/>
          <p:nvPr/>
        </p:nvSpPr>
        <p:spPr>
          <a:xfrm>
            <a:off x="2936897" y="3610989"/>
            <a:ext cx="4442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600" i="1" dirty="0"/>
              <a:t>Positive Psychology</a:t>
            </a:r>
            <a:endParaRPr lang="en-US" sz="3600" i="1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3CDADFD-6B2D-4FFB-BE31-DD81DCCA544F}"/>
              </a:ext>
            </a:extLst>
          </p:cNvPr>
          <p:cNvCxnSpPr/>
          <p:nvPr/>
        </p:nvCxnSpPr>
        <p:spPr>
          <a:xfrm>
            <a:off x="2289910" y="4681370"/>
            <a:ext cx="56675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816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What influences happiness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2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FF9999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7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16884"/>
            <a:ext cx="2679937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3038" indent="-173038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hlinkClick r:id="rId3"/>
              </a:rPr>
              <a:t>Sonja </a:t>
            </a:r>
            <a:r>
              <a:rPr lang="en-CA" dirty="0" err="1">
                <a:solidFill>
                  <a:schemeClr val="bg1"/>
                </a:solidFill>
                <a:hlinkClick r:id="rId3"/>
              </a:rPr>
              <a:t>Lyubomirsky</a:t>
            </a:r>
            <a:r>
              <a:rPr lang="en-CA" dirty="0">
                <a:solidFill>
                  <a:schemeClr val="bg1"/>
                </a:solidFill>
                <a:hlinkClick r:id="rId3"/>
              </a:rPr>
              <a:t>: What Determines Happiness? </a:t>
            </a:r>
            <a:r>
              <a:rPr lang="en-CA" dirty="0">
                <a:solidFill>
                  <a:schemeClr val="bg1"/>
                </a:solidFill>
              </a:rPr>
              <a:t>[4:35]</a:t>
            </a:r>
          </a:p>
          <a:p>
            <a:pPr marL="173038" indent="-173038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hlinkClick r:id="rId4"/>
              </a:rPr>
              <a:t>The How of Happiness: A New Approach to Getting the Life You Want, by Sonja </a:t>
            </a:r>
            <a:r>
              <a:rPr lang="en-CA" dirty="0" err="1">
                <a:solidFill>
                  <a:schemeClr val="bg1"/>
                </a:solidFill>
                <a:hlinkClick r:id="rId4"/>
              </a:rPr>
              <a:t>Lyubomirsky</a:t>
            </a:r>
            <a:r>
              <a:rPr lang="en-CA" dirty="0">
                <a:solidFill>
                  <a:schemeClr val="bg1"/>
                </a:solidFill>
                <a:hlinkClick r:id="rId4"/>
              </a:rPr>
              <a:t> </a:t>
            </a:r>
            <a:r>
              <a:rPr lang="en-CA" dirty="0">
                <a:solidFill>
                  <a:schemeClr val="bg1"/>
                </a:solidFill>
              </a:rPr>
              <a:t>(book)</a:t>
            </a:r>
          </a:p>
          <a:p>
            <a:pPr marL="173038" indent="-173038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8C5547D2-9469-48DD-8667-3C2EE1C620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635146"/>
              </p:ext>
            </p:extLst>
          </p:nvPr>
        </p:nvGraphicFramePr>
        <p:xfrm>
          <a:off x="388189" y="1580723"/>
          <a:ext cx="8574659" cy="5194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598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Baseline happiness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60"/>
            <a:ext cx="8462512" cy="4891178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Need to know for gauging course impact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Yale course compared you to the masses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in big databases, at start and end of course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(interesting to see where you are)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Berkeley course used weekly comparison among your own results, with their own test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(not available outside course)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2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FF9999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8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16884"/>
            <a:ext cx="2679937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Authentic Happiness Inventory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(among many happiness tests, need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create free account)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PERMA or Positive emotion, Engagement, Relationships, Meaning, Accomplishment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(different test from same site above)</a:t>
            </a:r>
          </a:p>
        </p:txBody>
      </p:sp>
    </p:spTree>
    <p:extLst>
      <p:ext uri="{BB962C8B-B14F-4D97-AF65-F5344CB8AC3E}">
        <p14:creationId xmlns:p14="http://schemas.microsoft.com/office/powerpoint/2010/main" val="2831271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My happiness baselines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462512" cy="5270741"/>
          </a:xfrm>
        </p:spPr>
        <p:txBody>
          <a:bodyPr>
            <a:normAutofit fontScale="92500" lnSpcReduction="20000"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200" dirty="0">
                <a:solidFill>
                  <a:schemeClr val="bg1">
                    <a:lumMod val="95000"/>
                  </a:schemeClr>
                </a:solidFill>
              </a:rPr>
              <a:t>Authentic Happiness Inventory    </a:t>
            </a:r>
            <a:r>
              <a:rPr lang="en-CA" sz="3200" dirty="0">
                <a:solidFill>
                  <a:srgbClr val="FFC000"/>
                </a:solidFill>
              </a:rPr>
              <a:t>3.58 / 5</a:t>
            </a:r>
            <a:r>
              <a:rPr lang="en-CA" sz="32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 marL="801688" lvl="1" indent="-339725">
              <a:lnSpc>
                <a:spcPct val="100000"/>
              </a:lnSpc>
              <a:spcBef>
                <a:spcPts val="600"/>
              </a:spcBef>
            </a:pPr>
            <a:r>
              <a:rPr lang="en-CA" sz="2100" dirty="0">
                <a:solidFill>
                  <a:schemeClr val="bg1">
                    <a:lumMod val="95000"/>
                  </a:schemeClr>
                </a:solidFill>
              </a:rPr>
              <a:t>76% of web participants</a:t>
            </a:r>
          </a:p>
          <a:p>
            <a:pPr marL="801688" lvl="1" indent="-339725">
              <a:lnSpc>
                <a:spcPct val="100000"/>
              </a:lnSpc>
              <a:spcBef>
                <a:spcPts val="600"/>
              </a:spcBef>
            </a:pPr>
            <a:r>
              <a:rPr lang="en-CA" sz="2100" dirty="0">
                <a:solidFill>
                  <a:schemeClr val="bg1">
                    <a:lumMod val="95000"/>
                  </a:schemeClr>
                </a:solidFill>
              </a:rPr>
              <a:t>74% of males (my gender)</a:t>
            </a:r>
          </a:p>
          <a:p>
            <a:pPr marL="801688" lvl="1" indent="-339725">
              <a:lnSpc>
                <a:spcPct val="100000"/>
              </a:lnSpc>
              <a:spcBef>
                <a:spcPts val="600"/>
              </a:spcBef>
            </a:pPr>
            <a:r>
              <a:rPr lang="en-CA" sz="2100" dirty="0">
                <a:solidFill>
                  <a:schemeClr val="bg1">
                    <a:lumMod val="95000"/>
                  </a:schemeClr>
                </a:solidFill>
              </a:rPr>
              <a:t>72% of participants in my age group (not sure range used)</a:t>
            </a:r>
          </a:p>
          <a:p>
            <a:pPr marL="801688" lvl="1" indent="-339725">
              <a:lnSpc>
                <a:spcPct val="100000"/>
              </a:lnSpc>
              <a:spcBef>
                <a:spcPts val="600"/>
              </a:spcBef>
            </a:pPr>
            <a:r>
              <a:rPr lang="en-CA" sz="2100" dirty="0">
                <a:solidFill>
                  <a:schemeClr val="bg1">
                    <a:lumMod val="95000"/>
                  </a:schemeClr>
                </a:solidFill>
              </a:rPr>
              <a:t>75% of participants in my profession (“other” professional)</a:t>
            </a:r>
          </a:p>
          <a:p>
            <a:pPr marL="801688" lvl="1" indent="-339725">
              <a:lnSpc>
                <a:spcPct val="100000"/>
              </a:lnSpc>
              <a:spcBef>
                <a:spcPts val="600"/>
              </a:spcBef>
            </a:pPr>
            <a:r>
              <a:rPr lang="en-CA" sz="2100" dirty="0">
                <a:solidFill>
                  <a:schemeClr val="bg1">
                    <a:lumMod val="95000"/>
                  </a:schemeClr>
                </a:solidFill>
              </a:rPr>
              <a:t>72% of participants in my educational attainment (Masters degree)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200" dirty="0">
                <a:solidFill>
                  <a:schemeClr val="bg1">
                    <a:lumMod val="95000"/>
                  </a:schemeClr>
                </a:solidFill>
              </a:rPr>
              <a:t>PERMA    </a:t>
            </a:r>
            <a:r>
              <a:rPr lang="en-CA" sz="3200" dirty="0">
                <a:solidFill>
                  <a:srgbClr val="FFC000"/>
                </a:solidFill>
              </a:rPr>
              <a:t>8.67 / 10</a:t>
            </a:r>
          </a:p>
          <a:p>
            <a:pPr marL="801688" lvl="1" indent="-339725">
              <a:lnSpc>
                <a:spcPct val="100000"/>
              </a:lnSpc>
              <a:spcBef>
                <a:spcPts val="600"/>
              </a:spcBef>
            </a:pPr>
            <a:r>
              <a:rPr lang="en-CA" sz="2100" dirty="0">
                <a:solidFill>
                  <a:schemeClr val="bg1">
                    <a:lumMod val="95000"/>
                  </a:schemeClr>
                </a:solidFill>
              </a:rPr>
              <a:t>83% of web participants</a:t>
            </a:r>
          </a:p>
          <a:p>
            <a:pPr marL="801688" lvl="1" indent="-339725">
              <a:lnSpc>
                <a:spcPct val="100000"/>
              </a:lnSpc>
              <a:spcBef>
                <a:spcPts val="600"/>
              </a:spcBef>
            </a:pPr>
            <a:r>
              <a:rPr lang="en-CA" sz="2100" dirty="0">
                <a:solidFill>
                  <a:schemeClr val="bg1">
                    <a:lumMod val="95000"/>
                  </a:schemeClr>
                </a:solidFill>
              </a:rPr>
              <a:t>83% of males (my gender)</a:t>
            </a:r>
          </a:p>
          <a:p>
            <a:pPr marL="801688" lvl="1" indent="-339725">
              <a:lnSpc>
                <a:spcPct val="100000"/>
              </a:lnSpc>
              <a:spcBef>
                <a:spcPts val="600"/>
              </a:spcBef>
            </a:pPr>
            <a:r>
              <a:rPr lang="en-CA" sz="2100" dirty="0">
                <a:solidFill>
                  <a:schemeClr val="bg1">
                    <a:lumMod val="95000"/>
                  </a:schemeClr>
                </a:solidFill>
              </a:rPr>
              <a:t>79% of participants in my age group (not sure range used)</a:t>
            </a:r>
          </a:p>
          <a:p>
            <a:pPr marL="801688" lvl="1" indent="-339725">
              <a:lnSpc>
                <a:spcPct val="100000"/>
              </a:lnSpc>
              <a:spcBef>
                <a:spcPts val="600"/>
              </a:spcBef>
            </a:pPr>
            <a:r>
              <a:rPr lang="en-CA" sz="2100" dirty="0">
                <a:solidFill>
                  <a:schemeClr val="bg1">
                    <a:lumMod val="95000"/>
                  </a:schemeClr>
                </a:solidFill>
              </a:rPr>
              <a:t>83% of participants in my profession (“other” professional)</a:t>
            </a:r>
          </a:p>
          <a:p>
            <a:pPr marL="801688" lvl="1" indent="-339725">
              <a:lnSpc>
                <a:spcPct val="100000"/>
              </a:lnSpc>
              <a:spcBef>
                <a:spcPts val="600"/>
              </a:spcBef>
            </a:pPr>
            <a:r>
              <a:rPr lang="en-CA" sz="2100" dirty="0">
                <a:solidFill>
                  <a:schemeClr val="bg1">
                    <a:lumMod val="95000"/>
                  </a:schemeClr>
                </a:solidFill>
              </a:rPr>
              <a:t>82% of participants in my educational attainment (Masters degree)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200" dirty="0">
                <a:solidFill>
                  <a:schemeClr val="bg1">
                    <a:lumMod val="95000"/>
                  </a:schemeClr>
                </a:solidFill>
              </a:rPr>
              <a:t>Berkeley Week 1 Check-in   </a:t>
            </a:r>
            <a:r>
              <a:rPr lang="en-CA" sz="3200" dirty="0">
                <a:solidFill>
                  <a:srgbClr val="FFC000"/>
                </a:solidFill>
              </a:rPr>
              <a:t>39 / 60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2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FF9999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C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9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16884"/>
            <a:ext cx="2679937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Can an online course on happiness actually boost happiness?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CA" i="1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Seems YES!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888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Happiness background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60"/>
            <a:ext cx="8462512" cy="5193102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Philosophical and spiritual views through history, and across cultures, given for perspective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Lots in common, but little for clarification,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quantification, replication and causation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Need to define and measure happiness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more specifically for rigour required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to do science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FF9999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10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Philosophical &amp; spiritual views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[12:28]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A history of the pursuit of happiness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093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Defining happiness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60"/>
            <a:ext cx="8462512" cy="5193102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Daniel Kahneman model has 4 parts (WEST)</a:t>
            </a:r>
          </a:p>
          <a:p>
            <a:pPr marL="801688" lvl="1" indent="-339725">
              <a:lnSpc>
                <a:spcPct val="100000"/>
              </a:lnSpc>
              <a:spcBef>
                <a:spcPts val="1200"/>
              </a:spcBef>
            </a:pPr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Well-being – life is going well</a:t>
            </a:r>
          </a:p>
          <a:p>
            <a:pPr marL="801688" lvl="1" indent="-339725">
              <a:lnSpc>
                <a:spcPct val="100000"/>
              </a:lnSpc>
              <a:spcBef>
                <a:spcPts val="1200"/>
              </a:spcBef>
            </a:pPr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Emotion – reverence and gratitude</a:t>
            </a:r>
          </a:p>
          <a:p>
            <a:pPr marL="801688" lvl="1" indent="-339725">
              <a:lnSpc>
                <a:spcPct val="100000"/>
              </a:lnSpc>
              <a:spcBef>
                <a:spcPts val="1200"/>
              </a:spcBef>
            </a:pPr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Sensation – pleasure</a:t>
            </a:r>
          </a:p>
          <a:p>
            <a:pPr marL="801688" lvl="1" indent="-339725">
              <a:lnSpc>
                <a:spcPct val="100000"/>
              </a:lnSpc>
              <a:spcBef>
                <a:spcPts val="1200"/>
              </a:spcBef>
            </a:pPr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Traits – mostly genetic (outside of positive psych)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Positive psychology model</a:t>
            </a:r>
          </a:p>
          <a:p>
            <a:pPr marL="801688" lvl="1" indent="-339725">
              <a:lnSpc>
                <a:spcPct val="100000"/>
              </a:lnSpc>
              <a:spcBef>
                <a:spcPts val="1200"/>
              </a:spcBef>
            </a:pPr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Pleasure – doesn’t last (don’t care for much in field)</a:t>
            </a:r>
          </a:p>
          <a:p>
            <a:pPr marL="801688" lvl="1" indent="-339725">
              <a:lnSpc>
                <a:spcPct val="100000"/>
              </a:lnSpc>
              <a:spcBef>
                <a:spcPts val="1200"/>
              </a:spcBef>
            </a:pPr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Engagement – engages you</a:t>
            </a:r>
          </a:p>
          <a:p>
            <a:pPr marL="801688" lvl="1" indent="-339725">
              <a:lnSpc>
                <a:spcPct val="100000"/>
              </a:lnSpc>
              <a:spcBef>
                <a:spcPts val="1200"/>
              </a:spcBef>
            </a:pPr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Meaning – meaningful to you and your life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FF9999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11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Thinking, Fast and Slow, by Daniel Kahneman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[book]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NY Times book review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858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Measuring happiness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60"/>
            <a:ext cx="8603410" cy="5193102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Self-response surveys, decent sample sizes</a:t>
            </a:r>
          </a:p>
          <a:p>
            <a:pPr marL="801688" lvl="1" indent="-339725">
              <a:lnSpc>
                <a:spcPct val="100000"/>
              </a:lnSpc>
              <a:spcBef>
                <a:spcPts val="1200"/>
              </a:spcBef>
            </a:pPr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In the moment (answer at prompts)</a:t>
            </a:r>
          </a:p>
          <a:p>
            <a:pPr marL="801688" lvl="1" indent="-339725">
              <a:lnSpc>
                <a:spcPct val="100000"/>
              </a:lnSpc>
              <a:spcBef>
                <a:spcPts val="1200"/>
              </a:spcBef>
            </a:pPr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Reflective (think about, like past week, and answer)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Responses often obtained in controlled experiments rather than at random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Some physiological measurements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Happiness </a:t>
            </a:r>
            <a:r>
              <a:rPr lang="en-CA" sz="3000" i="1" dirty="0">
                <a:solidFill>
                  <a:schemeClr val="bg1">
                    <a:lumMod val="95000"/>
                  </a:schemeClr>
                </a:solidFill>
              </a:rPr>
              <a:t>can </a:t>
            </a: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be improved, but not by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means most people think of as solutions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FF9999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12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Defining and measuring happiness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[9:53]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Sonja </a:t>
            </a:r>
            <a:r>
              <a:rPr lang="en-CA" dirty="0" err="1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Lyubomirsky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: Pessimism about happiness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[5:12]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Objective happiness,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by Daniel Kahneman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327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188" y="365128"/>
            <a:ext cx="8755811" cy="946088"/>
          </a:xfrm>
        </p:spPr>
        <p:txBody>
          <a:bodyPr>
            <a:normAutofit fontScale="90000"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Happiness myth - GI JOE Fallacy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462512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Coined by Laurie Santos &amp; Tamar </a:t>
            </a:r>
            <a:r>
              <a:rPr lang="en-CA" sz="3000" dirty="0" err="1">
                <a:solidFill>
                  <a:schemeClr val="bg1">
                    <a:lumMod val="95000"/>
                  </a:schemeClr>
                </a:solidFill>
              </a:rPr>
              <a:t>Gendler</a:t>
            </a:r>
            <a:endParaRPr lang="en-CA" sz="3000" dirty="0">
              <a:solidFill>
                <a:schemeClr val="bg1">
                  <a:lumMod val="95000"/>
                </a:schemeClr>
              </a:solidFill>
            </a:endParaRP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Knowing is </a:t>
            </a:r>
            <a:r>
              <a:rPr lang="en-CA" sz="3000" dirty="0">
                <a:solidFill>
                  <a:srgbClr val="FFC000"/>
                </a:solidFill>
              </a:rPr>
              <a:t>NOT </a:t>
            </a: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half the battle!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Knowing means nothing if you don’t do anything about it (e.g. diet, exercise, biases)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Knowing what makes you happy won’t make you happy unless you do the work needed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2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F78D19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6373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13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The GI Joe Fallacy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(as a cognitive bias)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[4:58]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What Scientific Idea is Ready for Retirement?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978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Happiness myth – Money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462512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Might actually buy you happiness…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but only up to about $75k per year (in US)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After basics of life comfortably taken care of, we just want more and start being unhappy again (universal)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We have more than decades ago…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but our happiness has not increased any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(and possibly decreased)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2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F78D19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14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Money and happiness: Income and subjective well-being across nations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(book excerpt)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If we are so rich, why aren’t we so happy?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High income, life and emotional well-being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Time over money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for more happiness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Time over money 2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Time, money, and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social connections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344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Happiness myth – True love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462512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Happier 2 years before &amp; after wedding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F78D19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15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Happiness reactions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to changes in marital status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(book excerpt)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53E55F-2CB5-4FD4-9022-6D49FEDC56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794" y="2317617"/>
            <a:ext cx="7024677" cy="430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242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Other happiness myths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462512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Good grades – NOPE!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Improved looks / body – NOPE!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Awesome purchases like cars – NOPE!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Good job – Maybe…</a:t>
            </a:r>
          </a:p>
          <a:p>
            <a:pPr marL="801688" lvl="1" indent="-339725">
              <a:lnSpc>
                <a:spcPct val="100000"/>
              </a:lnSpc>
              <a:spcBef>
                <a:spcPts val="1200"/>
              </a:spcBef>
            </a:pPr>
            <a:r>
              <a:rPr lang="en-CA" sz="2600" dirty="0">
                <a:solidFill>
                  <a:schemeClr val="bg1">
                    <a:lumMod val="95000"/>
                  </a:schemeClr>
                </a:solidFill>
              </a:rPr>
              <a:t>Mostly salary – see Happiness myth on money</a:t>
            </a:r>
          </a:p>
          <a:p>
            <a:pPr marL="801688" lvl="1" indent="-339725">
              <a:lnSpc>
                <a:spcPct val="100000"/>
              </a:lnSpc>
              <a:spcBef>
                <a:spcPts val="1200"/>
              </a:spcBef>
            </a:pPr>
            <a:r>
              <a:rPr lang="en-CA" sz="2600" dirty="0">
                <a:solidFill>
                  <a:schemeClr val="bg1">
                    <a:lumMod val="95000"/>
                  </a:schemeClr>
                </a:solidFill>
              </a:rPr>
              <a:t>Meaningful job – better chance of  YES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F78D19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16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515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Grades’ minimal impact on happiness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5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Weight loss and lack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of happiness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Cosmetic surgery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and lack of happiness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Materialist attitudes and worse life satisfaction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Getting or missing out on a job’s impact on happiness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460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What’s a “meaningful” job?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034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Associated with cause dear to someone,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but way too hard to predict for individuals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Scientifically defined in terms of </a:t>
            </a:r>
            <a:r>
              <a:rPr lang="en-CA" sz="3000" dirty="0">
                <a:solidFill>
                  <a:srgbClr val="FFC000"/>
                </a:solidFill>
              </a:rPr>
              <a:t>Signature Strengths</a:t>
            </a: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, which are your strongest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rgbClr val="00B0F0"/>
                </a:solidFill>
              </a:rPr>
              <a:t>Character Strengths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/>
                </a:solidFill>
              </a:rPr>
              <a:t>Determine your strengths with the free </a:t>
            </a:r>
            <a:br>
              <a:rPr lang="en-CA" sz="3000" dirty="0">
                <a:solidFill>
                  <a:schemeClr val="bg1"/>
                </a:solidFill>
              </a:rPr>
            </a:br>
            <a:r>
              <a:rPr lang="en-CA" sz="3000" dirty="0">
                <a:solidFill>
                  <a:srgbClr val="00B0F0"/>
                </a:solidFill>
              </a:rPr>
              <a:t>VIA Character Strengths Survey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FF9933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17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Free VIA Character Strengths Survey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assess your Strengths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5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15-30 minutes pending how quickly you answer questions, but be as honest and consistent as possible in how you answer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Highly recommend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self-knowledge,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could be very thought provoking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work and life</a:t>
            </a:r>
          </a:p>
        </p:txBody>
      </p:sp>
    </p:spTree>
    <p:extLst>
      <p:ext uri="{BB962C8B-B14F-4D97-AF65-F5344CB8AC3E}">
        <p14:creationId xmlns:p14="http://schemas.microsoft.com/office/powerpoint/2010/main" val="1882259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Character Strengths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462512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24 universal virtues across all cultures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Measured relative to each other ONLY in you, not against anyone else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You can work to improve any of these strengths!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18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832337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The Science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of Character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[8:04]</a:t>
            </a:r>
          </a:p>
          <a:p>
            <a:pPr>
              <a:spcBef>
                <a:spcPts val="1200"/>
              </a:spcBef>
            </a:pP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5"/>
            </a:endParaRPr>
          </a:p>
        </p:txBody>
      </p:sp>
    </p:spTree>
    <p:extLst>
      <p:ext uri="{BB962C8B-B14F-4D97-AF65-F5344CB8AC3E}">
        <p14:creationId xmlns:p14="http://schemas.microsoft.com/office/powerpoint/2010/main" val="340917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-4313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24 Character Strengths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60"/>
            <a:ext cx="3931883" cy="5130782"/>
          </a:xfrm>
        </p:spPr>
        <p:txBody>
          <a:bodyPr>
            <a:normAutofit/>
          </a:bodyPr>
          <a:lstStyle/>
          <a:p>
            <a:pPr marL="4763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CA" sz="2400" dirty="0">
                <a:solidFill>
                  <a:schemeClr val="bg1">
                    <a:lumMod val="75000"/>
                  </a:schemeClr>
                </a:solidFill>
              </a:rPr>
              <a:t>Wisdom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Creativity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Curiosity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Judgment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Love of learning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Perspective</a:t>
            </a:r>
          </a:p>
          <a:p>
            <a:pPr marL="4763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CA" sz="2400" dirty="0">
                <a:solidFill>
                  <a:schemeClr val="bg1">
                    <a:lumMod val="75000"/>
                  </a:schemeClr>
                </a:solidFill>
              </a:rPr>
              <a:t>Courage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Bravery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Honesty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Perseverance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Zest</a:t>
            </a:r>
          </a:p>
          <a:p>
            <a:pPr marL="4763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CA" sz="2400" dirty="0">
                <a:solidFill>
                  <a:schemeClr val="bg1">
                    <a:lumMod val="75000"/>
                  </a:schemeClr>
                </a:solidFill>
              </a:rPr>
              <a:t>Humanity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Kindness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Love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Social intelligence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19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VIA Character Strengths descriptions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Video about Character Strength of Perspective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07AF8B1-12AC-41EF-8682-7A3AA9F01D99}"/>
              </a:ext>
            </a:extLst>
          </p:cNvPr>
          <p:cNvSpPr txBox="1">
            <a:spLocks/>
          </p:cNvSpPr>
          <p:nvPr/>
        </p:nvSpPr>
        <p:spPr>
          <a:xfrm>
            <a:off x="3790606" y="1587260"/>
            <a:ext cx="4634937" cy="51307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ckwell" panose="02060603020205020403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ckwell" panose="02060603020205020403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ckwell" panose="02060603020205020403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ckwell" panose="02060603020205020403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ckwell" panose="020606030202050204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63" indent="0">
              <a:lnSpc>
                <a:spcPct val="100000"/>
              </a:lnSpc>
              <a:spcBef>
                <a:spcPts val="2400"/>
              </a:spcBef>
              <a:buFont typeface="Arial" panose="020B0604020202020204" pitchFamily="34" charset="0"/>
              <a:buNone/>
            </a:pPr>
            <a:r>
              <a:rPr lang="en-CA" sz="2400" dirty="0">
                <a:solidFill>
                  <a:schemeClr val="bg1">
                    <a:lumMod val="75000"/>
                  </a:schemeClr>
                </a:solidFill>
              </a:rPr>
              <a:t>Justice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Fairness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Leadership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Teamwork</a:t>
            </a:r>
          </a:p>
          <a:p>
            <a:pPr marL="4763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CA" sz="2400" dirty="0">
                <a:solidFill>
                  <a:schemeClr val="bg1">
                    <a:lumMod val="75000"/>
                  </a:schemeClr>
                </a:solidFill>
              </a:rPr>
              <a:t>Temperance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Forgiveness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Humility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Prudence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Self-regulation</a:t>
            </a:r>
          </a:p>
          <a:p>
            <a:pPr marL="4763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CA" sz="2400" dirty="0">
                <a:solidFill>
                  <a:schemeClr val="bg1">
                    <a:lumMod val="75000"/>
                  </a:schemeClr>
                </a:solidFill>
              </a:rPr>
              <a:t>Transcendence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Appreciation of beauty &amp; excellence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Gratitude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Hope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Humour</a:t>
            </a:r>
          </a:p>
          <a:p>
            <a:pPr marL="457200" lvl="1" indent="-339725">
              <a:lnSpc>
                <a:spcPct val="100000"/>
              </a:lnSpc>
              <a:spcBef>
                <a:spcPts val="300"/>
              </a:spcBef>
            </a:pPr>
            <a:r>
              <a:rPr lang="en-CA" sz="1600" dirty="0">
                <a:solidFill>
                  <a:srgbClr val="FFFF00"/>
                </a:solidFill>
              </a:rPr>
              <a:t>Spirituality</a:t>
            </a:r>
          </a:p>
        </p:txBody>
      </p:sp>
    </p:spTree>
    <p:extLst>
      <p:ext uri="{BB962C8B-B14F-4D97-AF65-F5344CB8AC3E}">
        <p14:creationId xmlns:p14="http://schemas.microsoft.com/office/powerpoint/2010/main" val="477884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Signature Strengths &amp; Work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462512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Signature Strengths are your strongest Character Strengths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They are strongest because they are most meaningful to you, whether they are natural to you and/or you worked hard to get them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to the top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 “meaningful” job is one where you use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4-7 of your Signature Strengths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20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832337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Applying Signature Strengths at Work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Impact of Using  Signature Strengths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at Work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  <a:p>
            <a:pPr algn="ctr">
              <a:spcBef>
                <a:spcPts val="1200"/>
              </a:spcBef>
            </a:pPr>
            <a:r>
              <a:rPr lang="en-CA" dirty="0">
                <a:solidFill>
                  <a:srgbClr val="FFC0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Click to enlarge</a:t>
            </a:r>
            <a:endParaRPr lang="en-CA" dirty="0">
              <a:solidFill>
                <a:srgbClr val="FFC000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  <a:p>
            <a:pPr>
              <a:spcBef>
                <a:spcPts val="1200"/>
              </a:spcBef>
            </a:pP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</p:txBody>
      </p:sp>
      <p:pic>
        <p:nvPicPr>
          <p:cNvPr id="9" name="Picture 8">
            <a:hlinkClick r:id="rId7" action="ppaction://hlinksldjump"/>
            <a:extLst>
              <a:ext uri="{FF2B5EF4-FFF2-40B4-BE49-F238E27FC236}">
                <a16:creationId xmlns:a16="http://schemas.microsoft.com/office/drawing/2014/main" id="{5C225698-DDFE-4FD1-BF59-AC3DE7F246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484" y="3418228"/>
            <a:ext cx="2405031" cy="193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873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188" y="365128"/>
            <a:ext cx="9483600" cy="946088"/>
          </a:xfrm>
        </p:spPr>
        <p:txBody>
          <a:bodyPr>
            <a:normAutofit/>
          </a:bodyPr>
          <a:lstStyle/>
          <a:p>
            <a:r>
              <a:rPr lang="en-CA" sz="4400" b="1" dirty="0">
                <a:solidFill>
                  <a:srgbClr val="00CC66"/>
                </a:solidFill>
                <a:latin typeface="Gill Sans MT" panose="020B0502020104020203" pitchFamily="34" charset="0"/>
              </a:rPr>
              <a:t>My Signature Strengths &amp; Work</a:t>
            </a:r>
            <a:endParaRPr lang="en-US" sz="4400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462512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1800"/>
              </a:spcBef>
              <a:tabLst>
                <a:tab pos="3255963" algn="l"/>
                <a:tab pos="5943600" algn="l"/>
              </a:tabLst>
            </a:pPr>
            <a:r>
              <a:rPr lang="en-CA" sz="3000" dirty="0">
                <a:solidFill>
                  <a:srgbClr val="FFFF00"/>
                </a:solidFill>
              </a:rPr>
              <a:t>Creativity</a:t>
            </a:r>
            <a:r>
              <a:rPr lang="en-CA" sz="3200" dirty="0">
                <a:solidFill>
                  <a:srgbClr val="FFFF00"/>
                </a:solidFill>
              </a:rPr>
              <a:t> </a:t>
            </a:r>
            <a:r>
              <a:rPr lang="en-CA" sz="3200" dirty="0">
                <a:solidFill>
                  <a:srgbClr val="FF0000"/>
                </a:solidFill>
                <a:sym typeface="Wingdings" panose="05000000000000000000" pitchFamily="2" charset="2"/>
              </a:rPr>
              <a:t> </a:t>
            </a:r>
            <a:r>
              <a:rPr lang="en-CA" sz="3200" dirty="0">
                <a:solidFill>
                  <a:schemeClr val="bg1">
                    <a:lumMod val="95000"/>
                  </a:schemeClr>
                </a:solidFill>
              </a:rPr>
              <a:t>	</a:t>
            </a:r>
            <a:r>
              <a:rPr lang="en-CA" sz="2400" dirty="0">
                <a:solidFill>
                  <a:schemeClr val="bg1">
                    <a:lumMod val="95000"/>
                  </a:schemeClr>
                </a:solidFill>
              </a:rPr>
              <a:t>[wisdom]</a:t>
            </a:r>
            <a:r>
              <a:rPr lang="en-CA" sz="3200" dirty="0">
                <a:solidFill>
                  <a:schemeClr val="bg1">
                    <a:lumMod val="95000"/>
                  </a:schemeClr>
                </a:solidFill>
              </a:rPr>
              <a:t>	</a:t>
            </a:r>
            <a:endParaRPr lang="en-CA" sz="3200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344488" indent="-339725">
              <a:lnSpc>
                <a:spcPct val="100000"/>
              </a:lnSpc>
              <a:spcBef>
                <a:spcPts val="1800"/>
              </a:spcBef>
              <a:tabLst>
                <a:tab pos="3255963" algn="l"/>
                <a:tab pos="5943600" algn="l"/>
              </a:tabLst>
            </a:pPr>
            <a:r>
              <a:rPr lang="en-CA" sz="3000" dirty="0">
                <a:solidFill>
                  <a:srgbClr val="FFFF00"/>
                </a:solidFill>
              </a:rPr>
              <a:t>Curiosity</a:t>
            </a:r>
            <a:r>
              <a:rPr lang="en-CA" sz="3200" dirty="0">
                <a:solidFill>
                  <a:srgbClr val="FFFF00"/>
                </a:solidFill>
              </a:rPr>
              <a:t> </a:t>
            </a:r>
            <a:r>
              <a:rPr lang="en-CA" sz="3200" dirty="0">
                <a:solidFill>
                  <a:srgbClr val="FF0000"/>
                </a:solidFill>
                <a:sym typeface="Wingdings" panose="05000000000000000000" pitchFamily="2" charset="2"/>
              </a:rPr>
              <a:t> </a:t>
            </a:r>
            <a:r>
              <a:rPr lang="en-CA" sz="3200" dirty="0">
                <a:solidFill>
                  <a:schemeClr val="bg1">
                    <a:lumMod val="95000"/>
                  </a:schemeClr>
                </a:solidFill>
              </a:rPr>
              <a:t>	</a:t>
            </a:r>
            <a:r>
              <a:rPr lang="en-CA" sz="2400" dirty="0">
                <a:solidFill>
                  <a:schemeClr val="bg1">
                    <a:lumMod val="95000"/>
                  </a:schemeClr>
                </a:solidFill>
              </a:rPr>
              <a:t>[wisdom]</a:t>
            </a:r>
            <a:r>
              <a:rPr lang="en-CA" sz="3200" dirty="0">
                <a:solidFill>
                  <a:schemeClr val="bg1">
                    <a:lumMod val="95000"/>
                  </a:schemeClr>
                </a:solidFill>
              </a:rPr>
              <a:t>	</a:t>
            </a:r>
          </a:p>
          <a:p>
            <a:pPr marL="344488" indent="-339725">
              <a:lnSpc>
                <a:spcPct val="100000"/>
              </a:lnSpc>
              <a:spcBef>
                <a:spcPts val="1800"/>
              </a:spcBef>
              <a:tabLst>
                <a:tab pos="3255963" algn="l"/>
                <a:tab pos="5943600" algn="l"/>
              </a:tabLst>
            </a:pPr>
            <a:r>
              <a:rPr lang="en-CA" sz="3000" dirty="0">
                <a:solidFill>
                  <a:srgbClr val="FFFF00"/>
                </a:solidFill>
              </a:rPr>
              <a:t>Honesty</a:t>
            </a:r>
            <a:r>
              <a:rPr lang="en-CA" sz="3200" dirty="0">
                <a:solidFill>
                  <a:srgbClr val="FFFF00"/>
                </a:solidFill>
              </a:rPr>
              <a:t> </a:t>
            </a:r>
            <a:r>
              <a:rPr lang="en-CA" sz="3200" dirty="0">
                <a:solidFill>
                  <a:srgbClr val="FF0000"/>
                </a:solidFill>
                <a:sym typeface="Wingdings" panose="05000000000000000000" pitchFamily="2" charset="2"/>
              </a:rPr>
              <a:t> </a:t>
            </a:r>
            <a:r>
              <a:rPr lang="en-CA" sz="3200" dirty="0">
                <a:solidFill>
                  <a:schemeClr val="bg1">
                    <a:lumMod val="95000"/>
                  </a:schemeClr>
                </a:solidFill>
              </a:rPr>
              <a:t>	</a:t>
            </a:r>
            <a:r>
              <a:rPr lang="en-CA" sz="2400" dirty="0">
                <a:solidFill>
                  <a:schemeClr val="bg1">
                    <a:lumMod val="95000"/>
                  </a:schemeClr>
                </a:solidFill>
              </a:rPr>
              <a:t>[courage]</a:t>
            </a:r>
            <a:r>
              <a:rPr lang="en-CA" sz="3200" dirty="0">
                <a:solidFill>
                  <a:schemeClr val="bg1">
                    <a:lumMod val="95000"/>
                  </a:schemeClr>
                </a:solidFill>
              </a:rPr>
              <a:t>	</a:t>
            </a:r>
          </a:p>
          <a:p>
            <a:pPr marL="344488" indent="-339725">
              <a:lnSpc>
                <a:spcPct val="100000"/>
              </a:lnSpc>
              <a:spcBef>
                <a:spcPts val="1800"/>
              </a:spcBef>
              <a:tabLst>
                <a:tab pos="3255963" algn="l"/>
                <a:tab pos="5943600" algn="l"/>
              </a:tabLst>
            </a:pPr>
            <a:r>
              <a:rPr lang="en-CA" sz="3000" dirty="0">
                <a:solidFill>
                  <a:srgbClr val="FFFF00"/>
                </a:solidFill>
              </a:rPr>
              <a:t>Hope</a:t>
            </a:r>
            <a:r>
              <a:rPr lang="en-CA" sz="3200" dirty="0">
                <a:solidFill>
                  <a:schemeClr val="bg1">
                    <a:lumMod val="95000"/>
                  </a:schemeClr>
                </a:solidFill>
              </a:rPr>
              <a:t>	</a:t>
            </a:r>
            <a:r>
              <a:rPr lang="en-CA" sz="2400" dirty="0">
                <a:solidFill>
                  <a:schemeClr val="bg1">
                    <a:lumMod val="95000"/>
                  </a:schemeClr>
                </a:solidFill>
              </a:rPr>
              <a:t>[transcendence]</a:t>
            </a:r>
            <a:r>
              <a:rPr lang="en-CA" sz="3200" dirty="0">
                <a:solidFill>
                  <a:schemeClr val="bg1">
                    <a:lumMod val="95000"/>
                  </a:schemeClr>
                </a:solidFill>
              </a:rPr>
              <a:t>	</a:t>
            </a:r>
          </a:p>
          <a:p>
            <a:pPr marL="344488" indent="-339725">
              <a:lnSpc>
                <a:spcPct val="100000"/>
              </a:lnSpc>
              <a:spcBef>
                <a:spcPts val="1800"/>
              </a:spcBef>
              <a:tabLst>
                <a:tab pos="3255963" algn="l"/>
                <a:tab pos="5943600" algn="l"/>
              </a:tabLst>
            </a:pPr>
            <a:r>
              <a:rPr lang="en-CA" sz="3000" dirty="0">
                <a:solidFill>
                  <a:srgbClr val="FFFF00"/>
                </a:solidFill>
              </a:rPr>
              <a:t>Humour</a:t>
            </a:r>
            <a:r>
              <a:rPr lang="en-CA" sz="3200" dirty="0">
                <a:solidFill>
                  <a:srgbClr val="FFFF00"/>
                </a:solidFill>
              </a:rPr>
              <a:t> </a:t>
            </a:r>
            <a:r>
              <a:rPr lang="en-CA" sz="3200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CA" sz="3200" dirty="0">
                <a:solidFill>
                  <a:schemeClr val="bg1">
                    <a:lumMod val="95000"/>
                  </a:schemeClr>
                </a:solidFill>
              </a:rPr>
              <a:t>	</a:t>
            </a:r>
            <a:r>
              <a:rPr lang="en-CA" sz="2400" dirty="0">
                <a:solidFill>
                  <a:schemeClr val="bg1">
                    <a:lumMod val="95000"/>
                  </a:schemeClr>
                </a:solidFill>
              </a:rPr>
              <a:t>[transcendence]</a:t>
            </a:r>
            <a:r>
              <a:rPr lang="en-CA" sz="3200" dirty="0">
                <a:solidFill>
                  <a:schemeClr val="bg1">
                    <a:lumMod val="95000"/>
                  </a:schemeClr>
                </a:solidFill>
              </a:rPr>
              <a:t>	</a:t>
            </a:r>
          </a:p>
          <a:p>
            <a:pPr marL="344488" indent="-339725">
              <a:lnSpc>
                <a:spcPct val="100000"/>
              </a:lnSpc>
              <a:spcBef>
                <a:spcPts val="1800"/>
              </a:spcBef>
              <a:tabLst>
                <a:tab pos="3255963" algn="l"/>
                <a:tab pos="5943600" algn="l"/>
              </a:tabLst>
            </a:pPr>
            <a:r>
              <a:rPr lang="en-CA" sz="3000" dirty="0">
                <a:solidFill>
                  <a:srgbClr val="FFFF00"/>
                </a:solidFill>
              </a:rPr>
              <a:t>Zest</a:t>
            </a:r>
            <a:r>
              <a:rPr lang="en-CA" sz="3200" dirty="0">
                <a:solidFill>
                  <a:srgbClr val="FFFF00"/>
                </a:solidFill>
              </a:rPr>
              <a:t> </a:t>
            </a:r>
            <a:r>
              <a:rPr lang="en-CA" sz="3200" dirty="0">
                <a:solidFill>
                  <a:srgbClr val="FF0000"/>
                </a:solidFill>
                <a:sym typeface="Wingdings" panose="05000000000000000000" pitchFamily="2" charset="2"/>
              </a:rPr>
              <a:t> </a:t>
            </a:r>
            <a:r>
              <a:rPr lang="en-CA" sz="3200" dirty="0">
                <a:solidFill>
                  <a:schemeClr val="bg1">
                    <a:lumMod val="95000"/>
                  </a:schemeClr>
                </a:solidFill>
              </a:rPr>
              <a:t>	</a:t>
            </a:r>
            <a:r>
              <a:rPr lang="en-CA" sz="2400" dirty="0">
                <a:solidFill>
                  <a:schemeClr val="bg1">
                    <a:lumMod val="95000"/>
                  </a:schemeClr>
                </a:solidFill>
              </a:rPr>
              <a:t>[courage]</a:t>
            </a:r>
            <a:r>
              <a:rPr lang="en-CA" sz="3200" dirty="0">
                <a:solidFill>
                  <a:schemeClr val="bg1">
                    <a:lumMod val="95000"/>
                  </a:schemeClr>
                </a:solidFill>
              </a:rPr>
              <a:t>	</a:t>
            </a:r>
          </a:p>
          <a:p>
            <a:pPr marL="344488" indent="-339725">
              <a:lnSpc>
                <a:spcPct val="100000"/>
              </a:lnSpc>
              <a:spcBef>
                <a:spcPts val="1800"/>
              </a:spcBef>
              <a:tabLst>
                <a:tab pos="3255963" algn="l"/>
                <a:tab pos="5943600" algn="l"/>
              </a:tabLst>
            </a:pPr>
            <a:r>
              <a:rPr lang="en-CA" sz="3000" dirty="0">
                <a:solidFill>
                  <a:srgbClr val="FFFF00"/>
                </a:solidFill>
              </a:rPr>
              <a:t>Judgment </a:t>
            </a:r>
            <a:r>
              <a:rPr lang="en-CA" sz="3200" dirty="0">
                <a:solidFill>
                  <a:srgbClr val="FF0000"/>
                </a:solidFill>
                <a:sym typeface="Wingdings" panose="05000000000000000000" pitchFamily="2" charset="2"/>
              </a:rPr>
              <a:t> </a:t>
            </a:r>
            <a:r>
              <a:rPr lang="en-CA" sz="3200" dirty="0">
                <a:solidFill>
                  <a:schemeClr val="bg1">
                    <a:lumMod val="95000"/>
                  </a:schemeClr>
                </a:solidFill>
              </a:rPr>
              <a:t>	</a:t>
            </a:r>
            <a:r>
              <a:rPr lang="en-CA" sz="2400" dirty="0">
                <a:solidFill>
                  <a:schemeClr val="bg1">
                    <a:lumMod val="95000"/>
                  </a:schemeClr>
                </a:solidFill>
              </a:rPr>
              <a:t>[wisdom]</a:t>
            </a:r>
            <a:r>
              <a:rPr lang="en-CA" sz="3200" dirty="0">
                <a:solidFill>
                  <a:schemeClr val="bg1">
                    <a:lumMod val="95000"/>
                  </a:schemeClr>
                </a:solidFill>
              </a:rPr>
              <a:t>	</a:t>
            </a:r>
            <a:r>
              <a:rPr lang="en-CA" sz="3200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endParaRPr lang="en-CA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21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1715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When the job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is a calling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4273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Signature Strengths &amp; Life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84092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Meaningful life can also be defined as one where you use your Signature Strengths often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Paradigm shift I’ve made in my life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No more living with focus on improving weaknesses, but rather exploiting strengths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I am definitely happier for it now!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22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Is a happy life different from a meaningful one?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900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Human happiness idiocy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84092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Are we really </a:t>
            </a:r>
            <a:r>
              <a:rPr lang="en-CA" sz="3000" i="1" dirty="0">
                <a:solidFill>
                  <a:schemeClr val="bg1">
                    <a:lumMod val="95000"/>
                  </a:schemeClr>
                </a:solidFill>
              </a:rPr>
              <a:t>that</a:t>
            </a: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 bad at knowing what we want for happiness?  </a:t>
            </a:r>
            <a:r>
              <a:rPr lang="en-CA" sz="3000" dirty="0">
                <a:solidFill>
                  <a:srgbClr val="FFC000"/>
                </a:solidFill>
              </a:rPr>
              <a:t>YES!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Why? Four reasons:</a:t>
            </a:r>
          </a:p>
          <a:p>
            <a:pPr marL="976313" lvl="1" indent="-51435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CA" sz="2800" dirty="0" err="1">
                <a:solidFill>
                  <a:schemeClr val="bg1">
                    <a:lumMod val="95000"/>
                  </a:schemeClr>
                </a:solidFill>
              </a:rPr>
              <a:t>Miswanting</a:t>
            </a:r>
            <a:r>
              <a:rPr lang="en-CA" sz="2800" dirty="0">
                <a:solidFill>
                  <a:schemeClr val="bg1">
                    <a:lumMod val="95000"/>
                  </a:schemeClr>
                </a:solidFill>
              </a:rPr>
              <a:t> (mistaken about what we want)</a:t>
            </a:r>
          </a:p>
          <a:p>
            <a:pPr marL="976313" lvl="1" indent="-51435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CA" sz="2800" dirty="0">
                <a:solidFill>
                  <a:schemeClr val="bg1">
                    <a:lumMod val="95000"/>
                  </a:schemeClr>
                </a:solidFill>
              </a:rPr>
              <a:t>Bad comparisons (socially, reference points)</a:t>
            </a:r>
          </a:p>
          <a:p>
            <a:pPr marL="976313" lvl="1" indent="-51435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CA" sz="2800" dirty="0">
                <a:solidFill>
                  <a:schemeClr val="bg1">
                    <a:lumMod val="95000"/>
                  </a:schemeClr>
                </a:solidFill>
              </a:rPr>
              <a:t>Hedonic adaptation (adapting to pleasures)</a:t>
            </a:r>
          </a:p>
          <a:p>
            <a:pPr marL="976313" lvl="1" indent="-51435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CA" sz="2800" dirty="0">
                <a:solidFill>
                  <a:schemeClr val="bg1">
                    <a:lumMod val="95000"/>
                  </a:schemeClr>
                </a:solidFill>
              </a:rPr>
              <a:t>Lack of hedonic adaptation awareness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23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Stumbling on Happiness,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by D. Gilbert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(book)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Nudge: Improving Decisions about Health, Wealth, and Happiness,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by R Thaler &amp; C. Sunstein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(book)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</p:txBody>
      </p:sp>
    </p:spTree>
    <p:extLst>
      <p:ext uri="{BB962C8B-B14F-4D97-AF65-F5344CB8AC3E}">
        <p14:creationId xmlns:p14="http://schemas.microsoft.com/office/powerpoint/2010/main" val="15827687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 err="1">
                <a:solidFill>
                  <a:srgbClr val="00B0F0"/>
                </a:solidFill>
                <a:latin typeface="Gill Sans MT" panose="020B0502020104020203" pitchFamily="34" charset="0"/>
              </a:rPr>
              <a:t>Miswanting</a:t>
            </a:r>
            <a:endParaRPr lang="en-US" b="1" dirty="0">
              <a:solidFill>
                <a:srgbClr val="00B0F0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84092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Act of being mistaken about what, and how much, you will like something in the future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Due to poor ability to accurately gauge our emotional reaction to things and events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we imagine about having / experiencing,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from judging initial reaction as enduring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and from lack of details in imagining results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24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Affective forecasting: why can’t people predict their emotions?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5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 err="1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Miswanting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(book excerpt)</a:t>
            </a:r>
          </a:p>
        </p:txBody>
      </p:sp>
    </p:spTree>
    <p:extLst>
      <p:ext uri="{BB962C8B-B14F-4D97-AF65-F5344CB8AC3E}">
        <p14:creationId xmlns:p14="http://schemas.microsoft.com/office/powerpoint/2010/main" val="2361099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FFC000"/>
                </a:solidFill>
                <a:latin typeface="Gill Sans MT" panose="020B0502020104020203" pitchFamily="34" charset="0"/>
              </a:rPr>
              <a:t>Mitigation – think it through</a:t>
            </a:r>
            <a:endParaRPr lang="en-US" b="1" dirty="0">
              <a:solidFill>
                <a:srgbClr val="FFC000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84092" cy="5270741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Imagine your reaction in more detail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Re-imagine your reaction multiple times with time in between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Recall past reaction to something “similar”, whether in essence or concept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Ask yourself tough questions like why you’d feel that way, or how long would it last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Ask what else you can get for same input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25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Intensity bias in affective forecasting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5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Durability bias in affective forecasting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 err="1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Reexamining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 durability bias in affective forecasting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3021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B0F0"/>
                </a:solidFill>
                <a:latin typeface="Gill Sans MT" panose="020B0502020104020203" pitchFamily="34" charset="0"/>
              </a:rPr>
              <a:t>Bad comparisons</a:t>
            </a:r>
            <a:endParaRPr lang="en-US" b="1" dirty="0">
              <a:solidFill>
                <a:srgbClr val="00B0F0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034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Comparisons to unrealistic references that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are obvious, if we only thought about them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TV and social media bombard us with more chances &amp; people to compare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Our reference changes over time as we “reset” and want more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Relative social comparisons to be better than others around us, even if less for us!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26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472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Social comparison, social media and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self-esteem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Satisfaction and comparison income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$1.40 wanted to be happy for every additional $1.00 earned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Is more always better? A survey on positional concerns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</p:txBody>
      </p:sp>
    </p:spTree>
    <p:extLst>
      <p:ext uri="{BB962C8B-B14F-4D97-AF65-F5344CB8AC3E}">
        <p14:creationId xmlns:p14="http://schemas.microsoft.com/office/powerpoint/2010/main" val="35788920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189" y="365128"/>
            <a:ext cx="8819074" cy="946088"/>
          </a:xfrm>
        </p:spPr>
        <p:txBody>
          <a:bodyPr>
            <a:normAutofit/>
          </a:bodyPr>
          <a:lstStyle/>
          <a:p>
            <a:r>
              <a:rPr lang="en-CA" b="1" dirty="0">
                <a:solidFill>
                  <a:srgbClr val="FFC000"/>
                </a:solidFill>
                <a:latin typeface="Gill Sans MT" panose="020B0502020104020203" pitchFamily="34" charset="0"/>
              </a:rPr>
              <a:t>Mitigation – better references</a:t>
            </a:r>
            <a:endParaRPr lang="en-US" b="1" dirty="0">
              <a:solidFill>
                <a:srgbClr val="FFC000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84092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Being grateful helps seeing where your situation fits into a spectrum of references, giving you a fair reference point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Lessen or minimize social media and TV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Ask what else you can get for same input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27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See previous slide’s references that also dealt with mitigations to bad comparisons.</a:t>
            </a:r>
          </a:p>
        </p:txBody>
      </p:sp>
    </p:spTree>
    <p:extLst>
      <p:ext uri="{BB962C8B-B14F-4D97-AF65-F5344CB8AC3E}">
        <p14:creationId xmlns:p14="http://schemas.microsoft.com/office/powerpoint/2010/main" val="33946394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B0F0"/>
                </a:solidFill>
                <a:latin typeface="Gill Sans MT" panose="020B0502020104020203" pitchFamily="34" charset="0"/>
              </a:rPr>
              <a:t>Hedonic adaptation</a:t>
            </a:r>
            <a:endParaRPr lang="en-US" b="1" dirty="0">
              <a:solidFill>
                <a:srgbClr val="00B0F0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4510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Humans are incredibly adaptive to many situations, but especially pleasant ones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Adapt quickly to constants like a salary increase and a new lifestyle, or repetition like the same great meal each night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First time is always biggest thrill,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but thrill diminishes soon after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28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Happiness adaptation to income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5"/>
            </a:endParaRPr>
          </a:p>
        </p:txBody>
      </p:sp>
    </p:spTree>
    <p:extLst>
      <p:ext uri="{BB962C8B-B14F-4D97-AF65-F5344CB8AC3E}">
        <p14:creationId xmlns:p14="http://schemas.microsoft.com/office/powerpoint/2010/main" val="32208486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189" y="365128"/>
            <a:ext cx="8819074" cy="946088"/>
          </a:xfrm>
        </p:spPr>
        <p:txBody>
          <a:bodyPr>
            <a:normAutofit/>
          </a:bodyPr>
          <a:lstStyle/>
          <a:p>
            <a:r>
              <a:rPr lang="en-CA" b="1" dirty="0">
                <a:solidFill>
                  <a:srgbClr val="FFC000"/>
                </a:solidFill>
                <a:latin typeface="Gill Sans MT" panose="020B0502020104020203" pitchFamily="34" charset="0"/>
              </a:rPr>
              <a:t>Mitigation – savouring</a:t>
            </a:r>
            <a:endParaRPr lang="en-US" b="1" dirty="0">
              <a:solidFill>
                <a:srgbClr val="FFC000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84092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The act of stepping outside your own experience to review and appreciate it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Tell people about it to “relive” it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Savouring can make things seem to last longer, in the moment and after in retelling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Often leads to gratitude in appreciation,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as does “negative visualization”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Add variation to slow down adaptation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29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 action="ppaction://hlinksldjump"/>
              </a:rPr>
              <a:t>Future slide on savouring as a general practice for happiness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7361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188" y="365128"/>
            <a:ext cx="8755811" cy="946088"/>
          </a:xfrm>
        </p:spPr>
        <p:txBody>
          <a:bodyPr>
            <a:normAutofit/>
          </a:bodyPr>
          <a:lstStyle/>
          <a:p>
            <a:r>
              <a:rPr lang="en-CA" b="1" dirty="0">
                <a:solidFill>
                  <a:srgbClr val="00B0F0"/>
                </a:solidFill>
                <a:latin typeface="Gill Sans MT" panose="020B0502020104020203" pitchFamily="34" charset="0"/>
              </a:rPr>
              <a:t>Hedonic adaptation blindness</a:t>
            </a:r>
            <a:endParaRPr lang="en-US" b="1" dirty="0">
              <a:solidFill>
                <a:srgbClr val="00B0F0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84092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Unaware of hedonic adaptation happening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This is worse than hedonic adaptation as you’re not even aware of what’s happening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to try and fix it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30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Hedonic adaptation blindness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5"/>
            </a:endParaRPr>
          </a:p>
        </p:txBody>
      </p:sp>
    </p:spTree>
    <p:extLst>
      <p:ext uri="{BB962C8B-B14F-4D97-AF65-F5344CB8AC3E}">
        <p14:creationId xmlns:p14="http://schemas.microsoft.com/office/powerpoint/2010/main" val="5578359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189" y="365128"/>
            <a:ext cx="8819074" cy="946088"/>
          </a:xfrm>
        </p:spPr>
        <p:txBody>
          <a:bodyPr>
            <a:normAutofit/>
          </a:bodyPr>
          <a:lstStyle/>
          <a:p>
            <a:r>
              <a:rPr lang="en-CA" b="1" dirty="0">
                <a:solidFill>
                  <a:srgbClr val="FFC000"/>
                </a:solidFill>
                <a:latin typeface="Gill Sans MT" panose="020B0502020104020203" pitchFamily="34" charset="0"/>
              </a:rPr>
              <a:t>Mitigation – general gratitude</a:t>
            </a:r>
            <a:endParaRPr lang="en-US" b="1" dirty="0">
              <a:solidFill>
                <a:srgbClr val="FFC000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84092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You can’t cure something you don’t know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you have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If gratitude resolves hedonic adaptation, general gratitude through life acts as a prevention to hedonic adaptation, whether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you are aware of yourself adapting or not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Whether outright prevention or delaying onset, generally practicing gratitude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is extremely worthwhile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31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See previous slide’s reference on hedonic adaptation blindness.</a:t>
            </a:r>
          </a:p>
        </p:txBody>
      </p:sp>
    </p:spTree>
    <p:extLst>
      <p:ext uri="{BB962C8B-B14F-4D97-AF65-F5344CB8AC3E}">
        <p14:creationId xmlns:p14="http://schemas.microsoft.com/office/powerpoint/2010/main" val="35015632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What makes us happy then?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358995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rgbClr val="FFC000"/>
                </a:solidFill>
              </a:rPr>
              <a:t>Happiness practices</a:t>
            </a: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 to be done generally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Like healthy lifestyle choices rather than treatment or cures (fallacy mitigations)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Minimizes overall risks and impacts of things that make us unhappy, before they happen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32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Happiness practices are discussed in most of the remaining slides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4"/>
            </a:endParaRPr>
          </a:p>
        </p:txBody>
      </p:sp>
    </p:spTree>
    <p:extLst>
      <p:ext uri="{BB962C8B-B14F-4D97-AF65-F5344CB8AC3E}">
        <p14:creationId xmlns:p14="http://schemas.microsoft.com/office/powerpoint/2010/main" val="9385368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Sleep enough or more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462512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Sleep has many benefits (mood, cognitive performance, decreased disease risks)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Try to get 7-8 hours a night, at least time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in bed with a clear or positive mindset,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if not actual sleep that’s hard to track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Set a “bed time alarm” to help, if needed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Employ on and off for stretches of time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if worried about adaptation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33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Lack of sleep and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mood disturbance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Sleep inspires insight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Lose Sleep, Lose Your Mind and Health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[poster]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7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Sleep-dependent motor skills learning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7"/>
            </a:endParaRPr>
          </a:p>
        </p:txBody>
      </p:sp>
    </p:spTree>
    <p:extLst>
      <p:ext uri="{BB962C8B-B14F-4D97-AF65-F5344CB8AC3E}">
        <p14:creationId xmlns:p14="http://schemas.microsoft.com/office/powerpoint/2010/main" val="19301240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Mindfulness / meditation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86236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 medical stress reduction technique with many physical, mental &amp; emotional benefits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Being fully aware of where we are and not being judgmental to what’s around us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Similar to some forms of meditation, slowing things down and focusing on breathing,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your body, or some object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Can easily be learned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34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832337" cy="546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What is mindfulness?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[1:58]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5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Origins of mindfulness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[8:01]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Mindfulness Based Stress Reduction (MBSR)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Mindful breathing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Body Scan Meditation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10"/>
              </a:rPr>
              <a:t>Loving-Kindness Meditation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5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Mindfulness session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at Google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[1:12:15]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5"/>
            </a:endParaRPr>
          </a:p>
        </p:txBody>
      </p:sp>
    </p:spTree>
    <p:extLst>
      <p:ext uri="{BB962C8B-B14F-4D97-AF65-F5344CB8AC3E}">
        <p14:creationId xmlns:p14="http://schemas.microsoft.com/office/powerpoint/2010/main" val="36986996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Flow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034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Conceived by Mihaly </a:t>
            </a:r>
            <a:r>
              <a:rPr lang="en-CA" sz="3000" dirty="0" err="1">
                <a:solidFill>
                  <a:schemeClr val="bg1">
                    <a:lumMod val="95000"/>
                  </a:schemeClr>
                </a:solidFill>
              </a:rPr>
              <a:t>Csíkszentmihályi</a:t>
            </a: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Psychology of optimal experience,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aka being “in the zone”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About focus, under the “right” conditions (next slide), that makes people very happy, with the event actually being a struggle!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Can be used to improve some experiences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from being less than optimal, to optimal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35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832337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Flow:  The psychology of optimal experience, by Mihaly </a:t>
            </a:r>
            <a:r>
              <a:rPr lang="en-CA" dirty="0" err="1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Csíkszentmihályi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 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(book)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Flow theory in less than 5 minutes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[4:40]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Animated book review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[5:20]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7"/>
            </a:endParaRPr>
          </a:p>
        </p:txBody>
      </p:sp>
    </p:spTree>
    <p:extLst>
      <p:ext uri="{BB962C8B-B14F-4D97-AF65-F5344CB8AC3E}">
        <p14:creationId xmlns:p14="http://schemas.microsoft.com/office/powerpoint/2010/main" val="1290407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188" y="365127"/>
            <a:ext cx="2290446" cy="6171519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CA" b="1" dirty="0">
                <a:solidFill>
                  <a:srgbClr val="CCCCFF"/>
                </a:solidFill>
                <a:latin typeface="Gill Sans MT" panose="020B0502020104020203" pitchFamily="34" charset="0"/>
              </a:rPr>
              <a:t>Flow chart</a:t>
            </a:r>
            <a:br>
              <a:rPr lang="en-CA" b="1" dirty="0">
                <a:solidFill>
                  <a:srgbClr val="CCCCFF"/>
                </a:solidFill>
                <a:latin typeface="Gill Sans MT" panose="020B0502020104020203" pitchFamily="34" charset="0"/>
              </a:rPr>
            </a:br>
            <a:br>
              <a:rPr lang="en-CA" b="1" dirty="0">
                <a:solidFill>
                  <a:srgbClr val="CCCCFF"/>
                </a:solidFill>
                <a:latin typeface="Gill Sans MT" panose="020B0502020104020203" pitchFamily="34" charset="0"/>
              </a:rPr>
            </a:br>
            <a:r>
              <a:rPr lang="en-CA" sz="2400" dirty="0">
                <a:solidFill>
                  <a:schemeClr val="bg1"/>
                </a:solidFill>
                <a:latin typeface="Rockwell Condensed" panose="02060603050405020104" pitchFamily="18" charset="0"/>
              </a:rPr>
              <a:t>Believe can do this</a:t>
            </a:r>
            <a:br>
              <a:rPr lang="en-CA" sz="2400" dirty="0">
                <a:solidFill>
                  <a:schemeClr val="bg1"/>
                </a:solidFill>
                <a:latin typeface="Rockwell Condensed" panose="02060603050405020104" pitchFamily="18" charset="0"/>
              </a:rPr>
            </a:br>
            <a:br>
              <a:rPr lang="en-CA" sz="2400" dirty="0">
                <a:solidFill>
                  <a:schemeClr val="bg1"/>
                </a:solidFill>
                <a:latin typeface="Rockwell Condensed" panose="02060603050405020104" pitchFamily="18" charset="0"/>
              </a:rPr>
            </a:br>
            <a:r>
              <a:rPr lang="en-CA" sz="2400" dirty="0">
                <a:solidFill>
                  <a:schemeClr val="bg1"/>
                </a:solidFill>
                <a:latin typeface="Rockwell Condensed" panose="02060603050405020104" pitchFamily="18" charset="0"/>
              </a:rPr>
              <a:t>Believe you have some control over the outcome</a:t>
            </a:r>
            <a:br>
              <a:rPr lang="en-CA" sz="2400" dirty="0">
                <a:solidFill>
                  <a:schemeClr val="bg1"/>
                </a:solidFill>
                <a:latin typeface="Rockwell Condensed" panose="02060603050405020104" pitchFamily="18" charset="0"/>
              </a:rPr>
            </a:br>
            <a:br>
              <a:rPr lang="en-CA" sz="2400" dirty="0">
                <a:solidFill>
                  <a:schemeClr val="bg1"/>
                </a:solidFill>
                <a:latin typeface="Rockwell Condensed" panose="02060603050405020104" pitchFamily="18" charset="0"/>
              </a:rPr>
            </a:br>
            <a:r>
              <a:rPr lang="en-CA" sz="2400" dirty="0">
                <a:solidFill>
                  <a:schemeClr val="bg1"/>
                </a:solidFill>
                <a:latin typeface="Rockwell Condensed" panose="02060603050405020104" pitchFamily="18" charset="0"/>
              </a:rPr>
              <a:t>Skill level matches challenge level</a:t>
            </a:r>
            <a:br>
              <a:rPr lang="en-CA" sz="2400" dirty="0">
                <a:solidFill>
                  <a:schemeClr val="bg1"/>
                </a:solidFill>
                <a:latin typeface="Rockwell Condensed" panose="02060603050405020104" pitchFamily="18" charset="0"/>
              </a:rPr>
            </a:br>
            <a:br>
              <a:rPr lang="en-CA" sz="2400" dirty="0">
                <a:solidFill>
                  <a:schemeClr val="bg1"/>
                </a:solidFill>
                <a:latin typeface="Rockwell Condensed" panose="02060603050405020104" pitchFamily="18" charset="0"/>
              </a:rPr>
            </a:br>
            <a:r>
              <a:rPr lang="en-CA" sz="2400" dirty="0">
                <a:solidFill>
                  <a:schemeClr val="bg1"/>
                </a:solidFill>
                <a:latin typeface="Rockwell Condensed" panose="02060603050405020104" pitchFamily="18" charset="0"/>
              </a:rPr>
              <a:t>Get regular feedback</a:t>
            </a:r>
            <a:br>
              <a:rPr lang="en-CA" sz="2400" dirty="0">
                <a:solidFill>
                  <a:schemeClr val="bg1"/>
                </a:solidFill>
                <a:latin typeface="Rockwell Condensed" panose="02060603050405020104" pitchFamily="18" charset="0"/>
              </a:rPr>
            </a:br>
            <a:br>
              <a:rPr lang="en-CA" sz="2400" dirty="0">
                <a:solidFill>
                  <a:schemeClr val="bg1"/>
                </a:solidFill>
                <a:latin typeface="Rockwell Condensed" panose="02060603050405020104" pitchFamily="18" charset="0"/>
              </a:rPr>
            </a:br>
            <a:r>
              <a:rPr lang="en-CA" sz="2400" dirty="0">
                <a:solidFill>
                  <a:schemeClr val="bg1"/>
                </a:solidFill>
                <a:latin typeface="Rockwell Condensed" panose="02060603050405020104" pitchFamily="18" charset="0"/>
              </a:rPr>
              <a:t>Intrinsic motivation</a:t>
            </a:r>
            <a:endParaRPr lang="en-US" sz="2400" dirty="0">
              <a:solidFill>
                <a:schemeClr val="bg1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36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Can schools help students find flow?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Group flow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Flow, focus &amp; frazzle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[6:23]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Positive feedback helps intrinsic motivation, while money does not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Growth mindset of abilities not being fixed, by Carol Dueck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[book]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9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21637FC-501E-4B86-B9C3-F55E854A98B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857" y="514350"/>
            <a:ext cx="58293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5698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Positive recollection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034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Take time to think of three good things in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your life on most days (with some details)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Not necessarily same as gratitude as it can stop at recall, not needing more context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Has physical, mental &amp; emotional benefits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Can do it if unable to sleep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37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How to do the Three Good Things exercise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Impact of thinking about life’s positive moments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</p:txBody>
      </p:sp>
    </p:spTree>
    <p:extLst>
      <p:ext uri="{BB962C8B-B14F-4D97-AF65-F5344CB8AC3E}">
        <p14:creationId xmlns:p14="http://schemas.microsoft.com/office/powerpoint/2010/main" val="41782290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Gratitude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7558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Has physical, mental, emotional,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and social benefits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Many forms, from just thinking about it,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to documenting in a journal, to writing a gratitude letter and reading it to someone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Gives you better reference points in life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Challenges like narcissism, misperceptions like leads to complacency can be overcome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38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Gratitude brings happiness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[6:38]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Why gratitude is good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Gratitude and subjective well-being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7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Gratitude and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prosocial behaviour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7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The power of gratitude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[8:12]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7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10"/>
              </a:rPr>
              <a:t>Pay it forward (the science of gratitude)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7"/>
            </a:endParaRPr>
          </a:p>
        </p:txBody>
      </p:sp>
    </p:spTree>
    <p:extLst>
      <p:ext uri="{BB962C8B-B14F-4D97-AF65-F5344CB8AC3E}">
        <p14:creationId xmlns:p14="http://schemas.microsoft.com/office/powerpoint/2010/main" val="3236397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CCCCFF"/>
                </a:solidFill>
                <a:latin typeface="Gill Sans MT" panose="020B0502020104020203" pitchFamily="34" charset="0"/>
              </a:rPr>
              <a:t>Myths about gratitude</a:t>
            </a:r>
            <a:endParaRPr lang="en-US" b="1" dirty="0">
              <a:solidFill>
                <a:srgbClr val="CCCCFF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467575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Some don’t feel comfortable with gratitude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from </a:t>
            </a:r>
            <a:r>
              <a:rPr lang="en-CA" sz="3000" dirty="0">
                <a:solidFill>
                  <a:srgbClr val="FFC000"/>
                </a:solidFill>
              </a:rPr>
              <a:t>misconceptions</a:t>
            </a: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 they associate with it:</a:t>
            </a:r>
          </a:p>
          <a:p>
            <a:pPr marL="801688" lvl="1" indent="-339725">
              <a:lnSpc>
                <a:spcPct val="100000"/>
              </a:lnSpc>
              <a:spcBef>
                <a:spcPts val="1200"/>
              </a:spcBef>
            </a:pPr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Leads to complacency</a:t>
            </a:r>
          </a:p>
          <a:p>
            <a:pPr marL="801688" lvl="1" indent="-339725">
              <a:lnSpc>
                <a:spcPct val="100000"/>
              </a:lnSpc>
              <a:spcBef>
                <a:spcPts val="1200"/>
              </a:spcBef>
            </a:pPr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Naïve form of positive thinking</a:t>
            </a:r>
          </a:p>
          <a:p>
            <a:pPr marL="801688" lvl="1" indent="-339725">
              <a:lnSpc>
                <a:spcPct val="100000"/>
              </a:lnSpc>
              <a:spcBef>
                <a:spcPts val="1200"/>
              </a:spcBef>
            </a:pPr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Makes one too self-effacing </a:t>
            </a:r>
            <a:br>
              <a:rPr lang="en-CA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(give credit to others for your own success)</a:t>
            </a:r>
          </a:p>
          <a:p>
            <a:pPr marL="801688" lvl="1" indent="-339725">
              <a:lnSpc>
                <a:spcPct val="100000"/>
              </a:lnSpc>
              <a:spcBef>
                <a:spcPts val="1200"/>
              </a:spcBef>
            </a:pPr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Not possible/appropriate in adversity/suffering</a:t>
            </a:r>
          </a:p>
          <a:p>
            <a:pPr marL="801688" lvl="1" indent="-339725">
              <a:lnSpc>
                <a:spcPct val="100000"/>
              </a:lnSpc>
              <a:spcBef>
                <a:spcPts val="1200"/>
              </a:spcBef>
            </a:pPr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Have to be religious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39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Five myths about gratitude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Gratitude in a consumerist society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[15:13]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Gratitude letter exercise instructions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Gratitude journal exercise instructions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Gratitude and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spousal relations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3902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CCCCFF"/>
                </a:solidFill>
                <a:latin typeface="Gill Sans MT" panose="020B0502020104020203" pitchFamily="34" charset="0"/>
              </a:rPr>
              <a:t>Scaling gratitude</a:t>
            </a:r>
            <a:endParaRPr lang="en-US" b="1" dirty="0">
              <a:solidFill>
                <a:srgbClr val="CCCCFF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9082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Lots of habits you can employ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Lots of situations in which you can employ:</a:t>
            </a:r>
          </a:p>
          <a:p>
            <a:pPr marL="801688" lvl="1" indent="-339725">
              <a:lnSpc>
                <a:spcPct val="100000"/>
              </a:lnSpc>
              <a:spcBef>
                <a:spcPts val="1200"/>
              </a:spcBef>
            </a:pPr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School</a:t>
            </a:r>
          </a:p>
          <a:p>
            <a:pPr marL="801688" lvl="1" indent="-339725">
              <a:lnSpc>
                <a:spcPct val="100000"/>
              </a:lnSpc>
              <a:spcBef>
                <a:spcPts val="1200"/>
              </a:spcBef>
            </a:pPr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Relationships</a:t>
            </a:r>
          </a:p>
          <a:p>
            <a:pPr marL="801688" lvl="1" indent="-339725">
              <a:lnSpc>
                <a:spcPct val="100000"/>
              </a:lnSpc>
              <a:spcBef>
                <a:spcPts val="1200"/>
              </a:spcBef>
            </a:pPr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Work</a:t>
            </a:r>
          </a:p>
          <a:p>
            <a:pPr marL="801688" lvl="1" indent="-339725">
              <a:lnSpc>
                <a:spcPct val="100000"/>
              </a:lnSpc>
              <a:spcBef>
                <a:spcPts val="1200"/>
              </a:spcBef>
            </a:pPr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Adversity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Lots of benefits everywhere!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40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Gratitude in schools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[16:08]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How to foster gratitude in schools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Gratitude in romantic relationships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[14:53]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Gratitude is for lovers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Gratitude &amp; division of labour in relationships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10"/>
              </a:rPr>
              <a:t>Gratitude at work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Gratitude in adversity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</p:txBody>
      </p:sp>
    </p:spTree>
    <p:extLst>
      <p:ext uri="{BB962C8B-B14F-4D97-AF65-F5344CB8AC3E}">
        <p14:creationId xmlns:p14="http://schemas.microsoft.com/office/powerpoint/2010/main" val="19852715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Savouring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034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Covered previously, but you don’t need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to wait until you have a pleasant situation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to savour to mitigate hedonic adaptation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Apply to as many situations as you can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to enjoy life more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Has mental and emotional benefits, but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can be a catalyst for other practices like gratitude or positive thinking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41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 action="ppaction://hlinksldjump"/>
              </a:rPr>
              <a:t>Other slide on savouring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Impact of savouring through a daily diary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</p:txBody>
      </p:sp>
    </p:spTree>
    <p:extLst>
      <p:ext uri="{BB962C8B-B14F-4D97-AF65-F5344CB8AC3E}">
        <p14:creationId xmlns:p14="http://schemas.microsoft.com/office/powerpoint/2010/main" val="35636788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188" y="365128"/>
            <a:ext cx="8755811" cy="946088"/>
          </a:xfrm>
        </p:spPr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The “awe” walk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034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There’s just something that makes people happy when in awe of something else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Cultivate “awe” by noticing &amp; appreciating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all the wonders around you, grand or not,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while doing a walk or something else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Has mental and emotional benefits,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and physical benefits in a walk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Relatively new frontier of research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42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546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The science of awe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[9:40]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Can awe buy you more time and happiness?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How awe transforms the mind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[start 18:22]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Can awe boost health?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8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Awe walk instructions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9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10"/>
              </a:rPr>
              <a:t>Cultivating awe with a walking meditation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Four awe-inspiring activities and benefits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9"/>
            </a:endParaRPr>
          </a:p>
        </p:txBody>
      </p:sp>
    </p:spTree>
    <p:extLst>
      <p:ext uri="{BB962C8B-B14F-4D97-AF65-F5344CB8AC3E}">
        <p14:creationId xmlns:p14="http://schemas.microsoft.com/office/powerpoint/2010/main" val="14178199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Exercise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462512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Benefits are too long to list, but includes many mental &amp; emotional, not just physical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Any movement is good, but aerobic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exercises that get you a bit out of breath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is better, preferably 30+ minutes 3-4 times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 week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Doesn’t need to be formal exercise, like gym, can just be dancing in living room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43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The brain-changing benefits of exercise </a:t>
            </a:r>
            <a:r>
              <a:rPr lang="en-CA" dirty="0" err="1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TEDTalk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[13:02]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5"/>
            </a:endParaRPr>
          </a:p>
        </p:txBody>
      </p:sp>
    </p:spTree>
    <p:extLst>
      <p:ext uri="{BB962C8B-B14F-4D97-AF65-F5344CB8AC3E}">
        <p14:creationId xmlns:p14="http://schemas.microsoft.com/office/powerpoint/2010/main" val="27289738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Natural / unstructured play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7558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We have lost our sense of good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old-fashioned fun from natural play,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especially adults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Kids need some of this, too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Has physical, mental, emotional,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and social benefits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Often get laughter and exercises as bonus happiness practices with this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44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The Hopscotch Experiment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[3:26]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5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Play and the pursuit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of happiness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[6:55]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Can we play?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7"/>
            </a:endParaRPr>
          </a:p>
        </p:txBody>
      </p:sp>
    </p:spTree>
    <p:extLst>
      <p:ext uri="{BB962C8B-B14F-4D97-AF65-F5344CB8AC3E}">
        <p14:creationId xmlns:p14="http://schemas.microsoft.com/office/powerpoint/2010/main" val="39761643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Laughter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487453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Laughter is called the “best medicine”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for very good reasons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Besides exposure to funny situations you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may seek out or encounter, just try to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laugh more often, and laugh more heartily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Has physical, mental, emotional benefits,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and social benefits if done among others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45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Functions &amp; benefits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of laughter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[9:14]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Why do we laugh?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Ha! The Science of When We </a:t>
            </a:r>
            <a:r>
              <a:rPr lang="en-CA" dirty="0" err="1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Laught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 and Why, by Scott Weems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[book]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7"/>
            </a:endParaRPr>
          </a:p>
        </p:txBody>
      </p:sp>
    </p:spTree>
    <p:extLst>
      <p:ext uri="{BB962C8B-B14F-4D97-AF65-F5344CB8AC3E}">
        <p14:creationId xmlns:p14="http://schemas.microsoft.com/office/powerpoint/2010/main" val="22978364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Social connections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7558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We are evolutionarily wired to connect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Has physical, mental, emotional,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and social benefits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Huge variance on optimal # connections,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but quality is more important than quantity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Start young better (making friends is more important than making grades), but we can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adapt to be more social any time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46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832337" cy="5616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Social ties &amp; health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Social ties &amp; happiness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Happiness from talking to strangers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Sharing experiences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makes them better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8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5 ways oxytocin shapes your social life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10"/>
              </a:rPr>
              <a:t>Touch &amp; happiness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[7:28]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Science of touch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12"/>
              </a:rPr>
              <a:t>Making friends is better than making grades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13"/>
            </a:endParaRPr>
          </a:p>
        </p:txBody>
      </p:sp>
    </p:spTree>
    <p:extLst>
      <p:ext uri="{BB962C8B-B14F-4D97-AF65-F5344CB8AC3E}">
        <p14:creationId xmlns:p14="http://schemas.microsoft.com/office/powerpoint/2010/main" val="41369180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Kindness / compassion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7558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Has physical, mental, emotional,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and social benefits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We are mostly wired to be caring, but even those who aren’t can be changed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Can be practiced as deliberate or random,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big or small, but more frequent is better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Should be sincere or else will feel superficial and may reduce happiness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47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Science of compassion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[9:02]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What’s good about compassion?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[14:12]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Measuring compassion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Biology of kindness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and happiness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[5:02]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Evolutionary roots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of kindness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[6:59]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10"/>
              </a:rPr>
              <a:t>Compassionate instinct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Kids &amp; kindness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9023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Kindness / compassion II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7558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More references for kindness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and compassion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Very solid this really helps happiness a lot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48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Random Acts of Kindness (RAKs)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[6:30]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RAK instructions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Happiness through counting kindness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Spending money on others promotes happiness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Happy Money, by Elizabeth Dunn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[book on previous concept]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10"/>
              </a:rPr>
              <a:t>Prosocial spending and universal well-being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</p:txBody>
      </p:sp>
    </p:spTree>
    <p:extLst>
      <p:ext uri="{BB962C8B-B14F-4D97-AF65-F5344CB8AC3E}">
        <p14:creationId xmlns:p14="http://schemas.microsoft.com/office/powerpoint/2010/main" val="20499406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Self-compassion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7558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Compassion you might show others, but to yourself instead of being hard on yourself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Three components</a:t>
            </a:r>
          </a:p>
          <a:p>
            <a:pPr marL="976313" lvl="1" indent="-5143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Self-kindness vs self-judgment</a:t>
            </a:r>
          </a:p>
          <a:p>
            <a:pPr marL="976313" lvl="1" indent="-5143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Community vs isolation</a:t>
            </a:r>
          </a:p>
          <a:p>
            <a:pPr marL="976313" lvl="1" indent="-5143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Mindfulness vs over-identification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There are right and wrong times for this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Physical, mental, emotional &amp; social benefits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endParaRPr lang="en-CA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49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Three components to self-compassion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[6:19]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5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Self-compassion website of Kristin Neff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Self-compassion exercises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5"/>
            </a:endParaRPr>
          </a:p>
        </p:txBody>
      </p:sp>
    </p:spTree>
    <p:extLst>
      <p:ext uri="{BB962C8B-B14F-4D97-AF65-F5344CB8AC3E}">
        <p14:creationId xmlns:p14="http://schemas.microsoft.com/office/powerpoint/2010/main" val="15628413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Your best possible self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034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Imagining the best possible life for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yourself in the future, with specific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details, and write about it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Positive thinking with clarity about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some big things in your life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Mental and emotional benefits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Try not to compare to your life today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50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Best possible self exercise instructions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5"/>
            </a:endParaRPr>
          </a:p>
        </p:txBody>
      </p:sp>
    </p:spTree>
    <p:extLst>
      <p:ext uri="{BB962C8B-B14F-4D97-AF65-F5344CB8AC3E}">
        <p14:creationId xmlns:p14="http://schemas.microsoft.com/office/powerpoint/2010/main" val="17041007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Your life narrative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034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Stories are core to humanity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How you see yourself can be good for you,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as well as others because if you don’t see yourself well, why should they?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Write a brief life narrative, or just some part of your life, and refine it for perspective,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not facts, to be more positive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Has mental, emotional, social benefits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51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The power of narrative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[6:04]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How stories change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the brain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</p:txBody>
      </p:sp>
    </p:spTree>
    <p:extLst>
      <p:ext uri="{BB962C8B-B14F-4D97-AF65-F5344CB8AC3E}">
        <p14:creationId xmlns:p14="http://schemas.microsoft.com/office/powerpoint/2010/main" val="952742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188" y="365128"/>
            <a:ext cx="8603411" cy="946088"/>
          </a:xfrm>
        </p:spPr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Active (empathetic) listening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034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Listening in an engaged way, with empathy and without judgement, then reverse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with partner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Need someone to share things with you,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and listen in return, even if only 10 minutes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Doesn’t need to be about big or intimate problems, or even problems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Can be really good for relationships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52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Evolution of empathy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6 habits of highly empathetic people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Active listening instructions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7"/>
            </a:endParaRPr>
          </a:p>
        </p:txBody>
      </p:sp>
    </p:spTree>
    <p:extLst>
      <p:ext uri="{BB962C8B-B14F-4D97-AF65-F5344CB8AC3E}">
        <p14:creationId xmlns:p14="http://schemas.microsoft.com/office/powerpoint/2010/main" val="1476292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Cooperation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034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Has mental and emotional benefits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Hard for me to separate from social connection and kindness sometimes,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because many social connections are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about doing things together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Kindness isn’t always only you helping someone else, but doing together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Forced cooperation is </a:t>
            </a:r>
            <a:r>
              <a:rPr lang="en-CA" sz="3000" i="1" dirty="0">
                <a:solidFill>
                  <a:schemeClr val="bg1">
                    <a:lumMod val="95000"/>
                  </a:schemeClr>
                </a:solidFill>
              </a:rPr>
              <a:t>not</a:t>
            </a: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 fun!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53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Evolutionary psychology of cooperation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[11:30]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Neuroscience of cooperation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[9:32]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Cooperation in the animal kingdom and what we can learn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from it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7"/>
            </a:endParaRPr>
          </a:p>
        </p:txBody>
      </p:sp>
    </p:spTree>
    <p:extLst>
      <p:ext uri="{BB962C8B-B14F-4D97-AF65-F5344CB8AC3E}">
        <p14:creationId xmlns:p14="http://schemas.microsoft.com/office/powerpoint/2010/main" val="5181817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Forgiveness / being forgiven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7558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Is not about condoning an action, absolving responsibilities, liking the person, </a:t>
            </a:r>
            <a:r>
              <a:rPr lang="en-CA" sz="3000" i="1" dirty="0">
                <a:solidFill>
                  <a:schemeClr val="bg1">
                    <a:lumMod val="95000"/>
                  </a:schemeClr>
                </a:solidFill>
              </a:rPr>
              <a:t>etc.</a:t>
            </a:r>
            <a:endParaRPr lang="en-CA" sz="3000" dirty="0">
              <a:solidFill>
                <a:schemeClr val="bg1">
                  <a:lumMod val="95000"/>
                </a:schemeClr>
              </a:solidFill>
            </a:endParaRP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Just about being able to let it go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Has physical, mental, emotion, social benefits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Can be very hard to do but big benefits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Has to be sincere, though there are methods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to help communicate that sincerity better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54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What forgiveness means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[6:23]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Forgiveness instinct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Science of forgiveness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[5:05]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New science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of forgiveness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8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Four parts of an effective apology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9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10"/>
              </a:rPr>
              <a:t>Nine steps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10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10"/>
              </a:rPr>
              <a:t>to forgiveness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9"/>
            </a:endParaRPr>
          </a:p>
        </p:txBody>
      </p:sp>
    </p:spTree>
    <p:extLst>
      <p:ext uri="{BB962C8B-B14F-4D97-AF65-F5344CB8AC3E}">
        <p14:creationId xmlns:p14="http://schemas.microsoft.com/office/powerpoint/2010/main" val="27203398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Using Signature Strengths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437758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Use your Signature Strengths more often,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in some random mix rather than in routine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Can have physical, mental, emotional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and/or social benefits pending what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you do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Makes your life more meaningful,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and more interesting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99CC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55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Impact of using Signature Strengths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Authentic Happiness, by Martin Seligman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[book, </a:t>
            </a:r>
            <a:r>
              <a:rPr lang="en-CA" dirty="0" err="1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chpt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8-10]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</p:txBody>
      </p:sp>
    </p:spTree>
    <p:extLst>
      <p:ext uri="{BB962C8B-B14F-4D97-AF65-F5344CB8AC3E}">
        <p14:creationId xmlns:p14="http://schemas.microsoft.com/office/powerpoint/2010/main" val="8777319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FFC000"/>
                </a:solidFill>
                <a:latin typeface="Gill Sans MT" panose="020B0502020104020203" pitchFamily="34" charset="0"/>
              </a:rPr>
              <a:t>True secrets to happiness</a:t>
            </a:r>
            <a:endParaRPr lang="en-US" b="1" dirty="0">
              <a:solidFill>
                <a:srgbClr val="FFC000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034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You have to work at it, doing the happiness practices regularly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Find the practices that work for you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Make them habitual rather than conscious 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Don’t think about becoming happier often 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Mix up practices you do regularly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CC99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56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Happiness takes work [2:14]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5"/>
            </a:endParaRPr>
          </a:p>
        </p:txBody>
      </p:sp>
    </p:spTree>
    <p:extLst>
      <p:ext uri="{BB962C8B-B14F-4D97-AF65-F5344CB8AC3E}">
        <p14:creationId xmlns:p14="http://schemas.microsoft.com/office/powerpoint/2010/main" val="246928256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FFC000"/>
                </a:solidFill>
                <a:latin typeface="Gill Sans MT" panose="020B0502020104020203" pitchFamily="34" charset="0"/>
              </a:rPr>
              <a:t>Finding your happiness fit</a:t>
            </a:r>
            <a:endParaRPr lang="en-US" b="1" dirty="0">
              <a:solidFill>
                <a:srgbClr val="FFC000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034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Try all the practices to see which works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well for you and use those most often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as they are most “right” for you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Things will also change over time as you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may come to like some more or less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Figure out frequencies that works for you,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if you have that choice, and just do some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if you don’t like being short on time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CC99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57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Person activity fit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[9:40]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5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What happiness habits are right for you?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5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5"/>
            </a:endParaRPr>
          </a:p>
        </p:txBody>
      </p:sp>
    </p:spTree>
    <p:extLst>
      <p:ext uri="{BB962C8B-B14F-4D97-AF65-F5344CB8AC3E}">
        <p14:creationId xmlns:p14="http://schemas.microsoft.com/office/powerpoint/2010/main" val="23976604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FFC000"/>
                </a:solidFill>
                <a:latin typeface="Gill Sans MT" panose="020B0502020104020203" pitchFamily="34" charset="0"/>
              </a:rPr>
              <a:t>Habit formation</a:t>
            </a:r>
            <a:endParaRPr lang="en-US" b="1" dirty="0">
              <a:solidFill>
                <a:srgbClr val="FFC000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034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Aim to turn doing happiness practices into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 habit (minimal reminders) as they’ll be a chore otherwise and not leave you happy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Use methods like WOOP (Wish, Outcome, Obstacle, Plan) to help develop habits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Make sure motivations are intrinsic (for self and/or enjoyment, not $, fame, bragging rights, trying to become happier, </a:t>
            </a:r>
            <a:r>
              <a:rPr lang="en-CA" sz="3000" i="1" dirty="0">
                <a:solidFill>
                  <a:schemeClr val="bg1">
                    <a:lumMod val="95000"/>
                  </a:schemeClr>
                </a:solidFill>
              </a:rPr>
              <a:t>etc.</a:t>
            </a: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CC99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58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Goal specificity &amp; improved performance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Self-regulation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for sticking to goals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6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WOOP Character Lab and how to WOOP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WOOP for exercise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8"/>
            </a:endParaRPr>
          </a:p>
        </p:txBody>
      </p:sp>
    </p:spTree>
    <p:extLst>
      <p:ext uri="{BB962C8B-B14F-4D97-AF65-F5344CB8AC3E}">
        <p14:creationId xmlns:p14="http://schemas.microsoft.com/office/powerpoint/2010/main" val="37993966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FFC000"/>
                </a:solidFill>
                <a:latin typeface="Gill Sans MT" panose="020B0502020104020203" pitchFamily="34" charset="0"/>
              </a:rPr>
              <a:t>Don’t think about happiness</a:t>
            </a:r>
            <a:endParaRPr lang="en-US" b="1" dirty="0">
              <a:solidFill>
                <a:srgbClr val="FFC000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034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Constantly thinking about happiness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and/ or becoming happier, will lead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to insanity, or at least neuroticism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Goal is </a:t>
            </a:r>
            <a:r>
              <a:rPr lang="en-CA" sz="3000" dirty="0">
                <a:solidFill>
                  <a:srgbClr val="FFC000"/>
                </a:solidFill>
              </a:rPr>
              <a:t>NOT</a:t>
            </a: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 constantly increasing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or having much happiness all the time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Goal is higher average and less variation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in happiness over time, and stronger/faster rebound from unhappy circumstances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CC99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59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Advice on not thinking about becoming happier often, and consequences, was given by Professor Laurie Santos in one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her course lectures.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If that were not obvious, the two mentions for goals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happiness should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 intuitively sensible.</a:t>
            </a:r>
          </a:p>
        </p:txBody>
      </p:sp>
    </p:spTree>
    <p:extLst>
      <p:ext uri="{BB962C8B-B14F-4D97-AF65-F5344CB8AC3E}">
        <p14:creationId xmlns:p14="http://schemas.microsoft.com/office/powerpoint/2010/main" val="7525534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FFC000"/>
                </a:solidFill>
                <a:latin typeface="Gill Sans MT" panose="020B0502020104020203" pitchFamily="34" charset="0"/>
              </a:rPr>
              <a:t>Mixing it up</a:t>
            </a:r>
            <a:endParaRPr lang="en-US" b="1" dirty="0">
              <a:solidFill>
                <a:srgbClr val="FFC000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603410" cy="5167223"/>
          </a:xfrm>
        </p:spPr>
        <p:txBody>
          <a:bodyPr>
            <a:normAutofit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Vary happiness practices you do to some extent, with random being better but likely need some planning for habit formation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Thwarts hedonic adaptation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Keeps things interesting as variety </a:t>
            </a:r>
            <a:br>
              <a:rPr lang="en-CA" sz="3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CA" sz="3000" dirty="0">
                <a:solidFill>
                  <a:schemeClr val="bg1">
                    <a:lumMod val="95000"/>
                  </a:schemeClr>
                </a:solidFill>
              </a:rPr>
              <a:t>is also the spice of happiness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CC99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60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26358"/>
            <a:ext cx="2679937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 of activity fit resources, but also mentioned separately in video lectures not available outside of courses.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Person activity fit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[9:40]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5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What happiness habits are right for you?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3729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My happiness end results!</a:t>
            </a:r>
            <a:endParaRPr lang="en-US" b="1" dirty="0">
              <a:solidFill>
                <a:srgbClr val="00CC66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6FD1-66ED-4CF4-993B-EFEDE508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90" y="1587259"/>
            <a:ext cx="8462512" cy="5270741"/>
          </a:xfrm>
        </p:spPr>
        <p:txBody>
          <a:bodyPr>
            <a:normAutofit fontScale="92500" lnSpcReduction="20000"/>
          </a:bodyPr>
          <a:lstStyle/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200" dirty="0">
                <a:solidFill>
                  <a:schemeClr val="bg1">
                    <a:lumMod val="95000"/>
                  </a:schemeClr>
                </a:solidFill>
              </a:rPr>
              <a:t>Authentic Happiness Inventory    </a:t>
            </a:r>
            <a:r>
              <a:rPr lang="en-CA" sz="3200" dirty="0">
                <a:solidFill>
                  <a:srgbClr val="FFC000"/>
                </a:solidFill>
              </a:rPr>
              <a:t>3.83 / 5</a:t>
            </a:r>
            <a:r>
              <a:rPr lang="en-CA" sz="32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 marL="801688" lvl="1" indent="-339725">
              <a:lnSpc>
                <a:spcPct val="100000"/>
              </a:lnSpc>
              <a:spcBef>
                <a:spcPts val="600"/>
              </a:spcBef>
            </a:pPr>
            <a:r>
              <a:rPr lang="en-CA" sz="2100" dirty="0">
                <a:solidFill>
                  <a:schemeClr val="bg1">
                    <a:lumMod val="95000"/>
                  </a:schemeClr>
                </a:solidFill>
              </a:rPr>
              <a:t>87% of web participants  </a:t>
            </a:r>
            <a:r>
              <a:rPr lang="en-CA" sz="2100" dirty="0">
                <a:solidFill>
                  <a:srgbClr val="00B0F0"/>
                </a:solidFill>
              </a:rPr>
              <a:t>[76%]</a:t>
            </a:r>
          </a:p>
          <a:p>
            <a:pPr marL="801688" lvl="1" indent="-339725">
              <a:lnSpc>
                <a:spcPct val="100000"/>
              </a:lnSpc>
              <a:spcBef>
                <a:spcPts val="600"/>
              </a:spcBef>
            </a:pPr>
            <a:r>
              <a:rPr lang="en-CA" sz="2100" dirty="0">
                <a:solidFill>
                  <a:schemeClr val="bg1">
                    <a:lumMod val="95000"/>
                  </a:schemeClr>
                </a:solidFill>
              </a:rPr>
              <a:t>85% of males (my gender)  </a:t>
            </a:r>
            <a:r>
              <a:rPr lang="en-CA" sz="2100" dirty="0">
                <a:solidFill>
                  <a:srgbClr val="00B0F0"/>
                </a:solidFill>
              </a:rPr>
              <a:t>[74%]</a:t>
            </a:r>
          </a:p>
          <a:p>
            <a:pPr marL="801688" lvl="1" indent="-339725">
              <a:lnSpc>
                <a:spcPct val="100000"/>
              </a:lnSpc>
              <a:spcBef>
                <a:spcPts val="600"/>
              </a:spcBef>
            </a:pPr>
            <a:r>
              <a:rPr lang="en-CA" sz="2100" dirty="0">
                <a:solidFill>
                  <a:schemeClr val="bg1">
                    <a:lumMod val="95000"/>
                  </a:schemeClr>
                </a:solidFill>
              </a:rPr>
              <a:t>84% of participants in my age group (not sure range used)  </a:t>
            </a:r>
            <a:r>
              <a:rPr lang="en-CA" sz="2100" dirty="0">
                <a:solidFill>
                  <a:srgbClr val="00B0F0"/>
                </a:solidFill>
              </a:rPr>
              <a:t>[72%]</a:t>
            </a:r>
          </a:p>
          <a:p>
            <a:pPr marL="801688" lvl="1" indent="-339725">
              <a:lnSpc>
                <a:spcPct val="100000"/>
              </a:lnSpc>
              <a:spcBef>
                <a:spcPts val="600"/>
              </a:spcBef>
            </a:pPr>
            <a:r>
              <a:rPr lang="en-CA" sz="2100" dirty="0">
                <a:solidFill>
                  <a:schemeClr val="bg1">
                    <a:lumMod val="95000"/>
                  </a:schemeClr>
                </a:solidFill>
              </a:rPr>
              <a:t>86% of participants in my profession (“other” professional)  </a:t>
            </a:r>
            <a:r>
              <a:rPr lang="en-CA" sz="2100" dirty="0">
                <a:solidFill>
                  <a:srgbClr val="00B0F0"/>
                </a:solidFill>
              </a:rPr>
              <a:t>[75%]</a:t>
            </a:r>
          </a:p>
          <a:p>
            <a:pPr marL="801688" lvl="1" indent="-339725">
              <a:lnSpc>
                <a:spcPct val="100000"/>
              </a:lnSpc>
              <a:spcBef>
                <a:spcPts val="600"/>
              </a:spcBef>
            </a:pPr>
            <a:r>
              <a:rPr lang="en-CA" sz="2100" dirty="0">
                <a:solidFill>
                  <a:schemeClr val="bg1">
                    <a:lumMod val="95000"/>
                  </a:schemeClr>
                </a:solidFill>
              </a:rPr>
              <a:t>84% of participants in my educational attainment (Masters)  </a:t>
            </a:r>
            <a:r>
              <a:rPr lang="en-CA" sz="2100" dirty="0">
                <a:solidFill>
                  <a:srgbClr val="00B0F0"/>
                </a:solidFill>
              </a:rPr>
              <a:t>[72%]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200" dirty="0">
                <a:solidFill>
                  <a:schemeClr val="bg1">
                    <a:lumMod val="95000"/>
                  </a:schemeClr>
                </a:solidFill>
              </a:rPr>
              <a:t>PERMA    </a:t>
            </a:r>
            <a:r>
              <a:rPr lang="en-CA" sz="3200" dirty="0">
                <a:solidFill>
                  <a:srgbClr val="FFC000"/>
                </a:solidFill>
              </a:rPr>
              <a:t>8.71 / 10</a:t>
            </a:r>
          </a:p>
          <a:p>
            <a:pPr marL="801688" lvl="1" indent="-339725">
              <a:lnSpc>
                <a:spcPct val="100000"/>
              </a:lnSpc>
              <a:spcBef>
                <a:spcPts val="600"/>
              </a:spcBef>
            </a:pPr>
            <a:r>
              <a:rPr lang="en-CA" sz="2100" dirty="0">
                <a:solidFill>
                  <a:schemeClr val="bg1">
                    <a:lumMod val="95000"/>
                  </a:schemeClr>
                </a:solidFill>
              </a:rPr>
              <a:t>83% of web participants  </a:t>
            </a:r>
            <a:r>
              <a:rPr lang="en-CA" sz="2100" dirty="0">
                <a:solidFill>
                  <a:srgbClr val="00B0F0"/>
                </a:solidFill>
              </a:rPr>
              <a:t>[83%]</a:t>
            </a:r>
          </a:p>
          <a:p>
            <a:pPr marL="801688" lvl="1" indent="-339725">
              <a:lnSpc>
                <a:spcPct val="100000"/>
              </a:lnSpc>
              <a:spcBef>
                <a:spcPts val="600"/>
              </a:spcBef>
            </a:pPr>
            <a:r>
              <a:rPr lang="en-CA" sz="2100" dirty="0">
                <a:solidFill>
                  <a:schemeClr val="bg1">
                    <a:lumMod val="95000"/>
                  </a:schemeClr>
                </a:solidFill>
              </a:rPr>
              <a:t>83% of males (my gender)  </a:t>
            </a:r>
            <a:r>
              <a:rPr lang="en-CA" sz="2100" dirty="0">
                <a:solidFill>
                  <a:srgbClr val="00B0F0"/>
                </a:solidFill>
              </a:rPr>
              <a:t>[83%]</a:t>
            </a:r>
          </a:p>
          <a:p>
            <a:pPr marL="801688" lvl="1" indent="-339725">
              <a:lnSpc>
                <a:spcPct val="100000"/>
              </a:lnSpc>
              <a:spcBef>
                <a:spcPts val="600"/>
              </a:spcBef>
            </a:pPr>
            <a:r>
              <a:rPr lang="en-CA" sz="2100" dirty="0">
                <a:solidFill>
                  <a:schemeClr val="bg1">
                    <a:lumMod val="95000"/>
                  </a:schemeClr>
                </a:solidFill>
              </a:rPr>
              <a:t>79% of participants in my age group (not sure range used)  </a:t>
            </a:r>
            <a:r>
              <a:rPr lang="en-CA" sz="2100" dirty="0">
                <a:solidFill>
                  <a:srgbClr val="00B0F0"/>
                </a:solidFill>
              </a:rPr>
              <a:t>[79%]</a:t>
            </a:r>
          </a:p>
          <a:p>
            <a:pPr marL="801688" lvl="1" indent="-339725">
              <a:lnSpc>
                <a:spcPct val="100000"/>
              </a:lnSpc>
              <a:spcBef>
                <a:spcPts val="600"/>
              </a:spcBef>
            </a:pPr>
            <a:r>
              <a:rPr lang="en-CA" sz="2100" dirty="0">
                <a:solidFill>
                  <a:schemeClr val="bg1">
                    <a:lumMod val="95000"/>
                  </a:schemeClr>
                </a:solidFill>
              </a:rPr>
              <a:t>83% of participants in my profession (“other” professional)  </a:t>
            </a:r>
            <a:r>
              <a:rPr lang="en-CA" sz="2100" dirty="0">
                <a:solidFill>
                  <a:srgbClr val="00B0F0"/>
                </a:solidFill>
              </a:rPr>
              <a:t>[83%]</a:t>
            </a:r>
          </a:p>
          <a:p>
            <a:pPr marL="801688" lvl="1" indent="-339725">
              <a:lnSpc>
                <a:spcPct val="100000"/>
              </a:lnSpc>
              <a:spcBef>
                <a:spcPts val="600"/>
              </a:spcBef>
            </a:pPr>
            <a:r>
              <a:rPr lang="en-CA" sz="2100" dirty="0">
                <a:solidFill>
                  <a:schemeClr val="bg1">
                    <a:lumMod val="95000"/>
                  </a:schemeClr>
                </a:solidFill>
              </a:rPr>
              <a:t>82% of participants in my educational attainment (Masters</a:t>
            </a:r>
            <a:r>
              <a:rPr lang="en-CA" sz="2100" dirty="0">
                <a:solidFill>
                  <a:schemeClr val="bg1"/>
                </a:solidFill>
              </a:rPr>
              <a:t>)</a:t>
            </a:r>
            <a:r>
              <a:rPr lang="en-CA" sz="2100" dirty="0">
                <a:solidFill>
                  <a:srgbClr val="00B0F0"/>
                </a:solidFill>
              </a:rPr>
              <a:t>  [82%]</a:t>
            </a:r>
          </a:p>
          <a:p>
            <a:pPr marL="344488" indent="-339725">
              <a:lnSpc>
                <a:spcPct val="100000"/>
              </a:lnSpc>
              <a:spcBef>
                <a:spcPts val="2400"/>
              </a:spcBef>
            </a:pPr>
            <a:r>
              <a:rPr lang="en-CA" sz="3200" dirty="0">
                <a:solidFill>
                  <a:schemeClr val="bg1">
                    <a:lumMod val="95000"/>
                  </a:schemeClr>
                </a:solidFill>
              </a:rPr>
              <a:t>Berkeley Week 10 Check-in   </a:t>
            </a:r>
            <a:r>
              <a:rPr lang="en-CA" sz="3200" dirty="0">
                <a:solidFill>
                  <a:srgbClr val="FFC000"/>
                </a:solidFill>
              </a:rPr>
              <a:t>55 / 60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rgbClr val="CC99FF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61</a:t>
            </a:fld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B22CE-E991-4FBE-893C-25807DA4E34D}"/>
              </a:ext>
            </a:extLst>
          </p:cNvPr>
          <p:cNvSpPr txBox="1"/>
          <p:nvPr/>
        </p:nvSpPr>
        <p:spPr>
          <a:xfrm>
            <a:off x="9359663" y="416884"/>
            <a:ext cx="2679937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 Information</a:t>
            </a: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0"/>
              </a:spcBef>
            </a:pPr>
            <a:endParaRPr lang="en-CA" sz="2000" b="1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Authentic Happiness Inventory 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(among many happiness tests, need </a:t>
            </a:r>
            <a:b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create free account)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PERMA or Positive emotion, Engagement, Relationships, Meaning, Accomplishment</a:t>
            </a:r>
            <a:r>
              <a:rPr lang="en-CA" dirty="0">
                <a:solidFill>
                  <a:schemeClr val="bg1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(different test from same site above)</a:t>
            </a:r>
          </a:p>
        </p:txBody>
      </p:sp>
    </p:spTree>
    <p:extLst>
      <p:ext uri="{BB962C8B-B14F-4D97-AF65-F5344CB8AC3E}">
        <p14:creationId xmlns:p14="http://schemas.microsoft.com/office/powerpoint/2010/main" val="397390972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8C02C-BDDD-453D-93EE-53AB320C9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189" y="365128"/>
            <a:ext cx="8358996" cy="5926342"/>
          </a:xfrm>
        </p:spPr>
        <p:txBody>
          <a:bodyPr>
            <a:normAutofit fontScale="90000"/>
          </a:bodyPr>
          <a:lstStyle/>
          <a:p>
            <a:pPr algn="ctr"/>
            <a:b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</a:br>
            <a:b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</a:br>
            <a: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  <a:t>QUESTIONS?</a:t>
            </a:r>
            <a:b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</a:br>
            <a:br>
              <a:rPr lang="en-CA" b="1" dirty="0">
                <a:solidFill>
                  <a:srgbClr val="00CC66"/>
                </a:solidFill>
                <a:latin typeface="Gill Sans MT" panose="020B0502020104020203" pitchFamily="34" charset="0"/>
              </a:rPr>
            </a:br>
            <a:r>
              <a:rPr lang="en-CA" sz="28800" dirty="0">
                <a:solidFill>
                  <a:srgbClr val="FFFF00"/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</a:t>
            </a:r>
            <a:endParaRPr lang="en-US" sz="28800" dirty="0">
              <a:solidFill>
                <a:srgbClr val="FFFF00"/>
              </a:solidFill>
              <a:latin typeface="Gill Sans MT" panose="020B05020201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:a16="http://schemas.microsoft.com/office/drawing/2014/main" id="{9B9E47B5-B832-4173-8E02-E4067EB21B9C}"/>
              </a:ext>
            </a:extLst>
          </p:cNvPr>
          <p:cNvSpPr/>
          <p:nvPr/>
        </p:nvSpPr>
        <p:spPr>
          <a:xfrm>
            <a:off x="10412086" y="6107955"/>
            <a:ext cx="517585" cy="51758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40A0F-94D7-4205-9CB1-4327FC2B2137}"/>
              </a:ext>
            </a:extLst>
          </p:cNvPr>
          <p:cNvSpPr txBox="1">
            <a:spLocks/>
          </p:cNvSpPr>
          <p:nvPr/>
        </p:nvSpPr>
        <p:spPr>
          <a:xfrm>
            <a:off x="9296400" y="617152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B985C2-D679-4160-9DB1-6A4642E97620}" type="slidenum">
              <a:rPr lang="en-US" sz="2000" smtClean="0">
                <a:latin typeface="Gill Sans MT" panose="020B0502020104020203" pitchFamily="34" charset="0"/>
              </a:rPr>
              <a:pPr algn="ctr"/>
              <a:t>62</a:t>
            </a:fld>
            <a:endParaRPr lang="en-US" sz="20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641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12ACE1-42AA-4CD8-A6D9-D2BEED7A1F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174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71138-F086-4ED2-B4D1-879825821DD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414240-8FF1-4B45-922E-331596EDD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65" y="570505"/>
            <a:ext cx="7320729" cy="587511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289CD51-A3E3-4E01-A7E1-E1943BA19811}"/>
              </a:ext>
            </a:extLst>
          </p:cNvPr>
          <p:cNvSpPr txBox="1"/>
          <p:nvPr/>
        </p:nvSpPr>
        <p:spPr>
          <a:xfrm>
            <a:off x="9359663" y="426358"/>
            <a:ext cx="2679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FF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  <a:hlinkClick r:id="rId4" action="ppaction://hlinksldjump"/>
              </a:rPr>
              <a:t>Click here to return to original slide</a:t>
            </a:r>
            <a:endParaRPr lang="en-CA" dirty="0">
              <a:solidFill>
                <a:schemeClr val="bg1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  <a:hlinkClick r:id="rId5"/>
            </a:endParaRPr>
          </a:p>
        </p:txBody>
      </p:sp>
    </p:spTree>
    <p:extLst>
      <p:ext uri="{BB962C8B-B14F-4D97-AF65-F5344CB8AC3E}">
        <p14:creationId xmlns:p14="http://schemas.microsoft.com/office/powerpoint/2010/main" val="3169062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B0F0"/>
      </a:hlink>
      <a:folHlink>
        <a:srgbClr val="00B0F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2172</TotalTime>
  <Words>2904</Words>
  <Application>Microsoft Office PowerPoint</Application>
  <PresentationFormat>Widescreen</PresentationFormat>
  <Paragraphs>857</Paragraphs>
  <Slides>63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3" baseType="lpstr">
      <vt:lpstr>Arial</vt:lpstr>
      <vt:lpstr>Calibri</vt:lpstr>
      <vt:lpstr>Calibri Light</vt:lpstr>
      <vt:lpstr>Gill Sans MT</vt:lpstr>
      <vt:lpstr>Matura MT Script Capitals</vt:lpstr>
      <vt:lpstr>Rockwell</vt:lpstr>
      <vt:lpstr>Rockwell Condensed</vt:lpstr>
      <vt:lpstr>Verdana</vt:lpstr>
      <vt:lpstr>Wingdings</vt:lpstr>
      <vt:lpstr>Office Theme</vt:lpstr>
      <vt:lpstr>What Science Says About Becoming Happier</vt:lpstr>
      <vt:lpstr>Table of Content           [slide # link]</vt:lpstr>
      <vt:lpstr>The courses</vt:lpstr>
      <vt:lpstr>Balanced approach</vt:lpstr>
      <vt:lpstr>A word of caution</vt:lpstr>
      <vt:lpstr>Positive psychology</vt:lpstr>
      <vt:lpstr>What influences happiness</vt:lpstr>
      <vt:lpstr>Baseline happiness</vt:lpstr>
      <vt:lpstr>My happiness baselines</vt:lpstr>
      <vt:lpstr>Happiness background</vt:lpstr>
      <vt:lpstr>Defining happiness</vt:lpstr>
      <vt:lpstr>Measuring happiness</vt:lpstr>
      <vt:lpstr>Happiness myth - GI JOE Fallacy</vt:lpstr>
      <vt:lpstr>Happiness myth – Money</vt:lpstr>
      <vt:lpstr>Happiness myth – True love</vt:lpstr>
      <vt:lpstr>Other happiness myths</vt:lpstr>
      <vt:lpstr>What’s a “meaningful” job?</vt:lpstr>
      <vt:lpstr>Character Strengths</vt:lpstr>
      <vt:lpstr>24 Character Strengths</vt:lpstr>
      <vt:lpstr>Signature Strengths &amp; Work</vt:lpstr>
      <vt:lpstr>My Signature Strengths &amp; Work</vt:lpstr>
      <vt:lpstr>Signature Strengths &amp; Life</vt:lpstr>
      <vt:lpstr>Human happiness idiocy</vt:lpstr>
      <vt:lpstr>Miswanting</vt:lpstr>
      <vt:lpstr>Mitigation – think it through</vt:lpstr>
      <vt:lpstr>Bad comparisons</vt:lpstr>
      <vt:lpstr>Mitigation – better references</vt:lpstr>
      <vt:lpstr>Hedonic adaptation</vt:lpstr>
      <vt:lpstr>Mitigation – savouring</vt:lpstr>
      <vt:lpstr>Hedonic adaptation blindness</vt:lpstr>
      <vt:lpstr>Mitigation – general gratitude</vt:lpstr>
      <vt:lpstr>What makes us happy then?</vt:lpstr>
      <vt:lpstr>Sleep enough or more</vt:lpstr>
      <vt:lpstr>Mindfulness / meditation</vt:lpstr>
      <vt:lpstr>Flow</vt:lpstr>
      <vt:lpstr>Flow chart  Believe can do this  Believe you have some control over the outcome  Skill level matches challenge level  Get regular feedback  Intrinsic motivation</vt:lpstr>
      <vt:lpstr>Positive recollection</vt:lpstr>
      <vt:lpstr>Gratitude</vt:lpstr>
      <vt:lpstr>Myths about gratitude</vt:lpstr>
      <vt:lpstr>Scaling gratitude</vt:lpstr>
      <vt:lpstr>Savouring</vt:lpstr>
      <vt:lpstr>The “awe” walk</vt:lpstr>
      <vt:lpstr>Exercise</vt:lpstr>
      <vt:lpstr>Natural / unstructured play</vt:lpstr>
      <vt:lpstr>Laughter</vt:lpstr>
      <vt:lpstr>Social connections</vt:lpstr>
      <vt:lpstr>Kindness / compassion</vt:lpstr>
      <vt:lpstr>Kindness / compassion II</vt:lpstr>
      <vt:lpstr>Self-compassion</vt:lpstr>
      <vt:lpstr>Your best possible self</vt:lpstr>
      <vt:lpstr>Your life narrative</vt:lpstr>
      <vt:lpstr>Active (empathetic) listening</vt:lpstr>
      <vt:lpstr>Cooperation</vt:lpstr>
      <vt:lpstr>Forgiveness / being forgiven</vt:lpstr>
      <vt:lpstr>Using Signature Strengths</vt:lpstr>
      <vt:lpstr>True secrets to happiness</vt:lpstr>
      <vt:lpstr>Finding your happiness fit</vt:lpstr>
      <vt:lpstr>Habit formation</vt:lpstr>
      <vt:lpstr>Don’t think about happiness</vt:lpstr>
      <vt:lpstr>Mixing it up</vt:lpstr>
      <vt:lpstr>My happiness end results!</vt:lpstr>
      <vt:lpstr>  QUESTIONS?  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Minh Tan</dc:creator>
  <cp:lastModifiedBy>Tan, Minh</cp:lastModifiedBy>
  <cp:revision>223</cp:revision>
  <dcterms:created xsi:type="dcterms:W3CDTF">2018-05-29T00:30:19Z</dcterms:created>
  <dcterms:modified xsi:type="dcterms:W3CDTF">2018-06-30T01:30:23Z</dcterms:modified>
</cp:coreProperties>
</file>